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68" r:id="rId16"/>
    <p:sldId id="273" r:id="rId17"/>
  </p:sldIdLst>
  <p:sldSz cx="18288000" cy="10287000"/>
  <p:notesSz cx="6858000" cy="9144000"/>
  <p:embeddedFontLst>
    <p:embeddedFont>
      <p:font typeface="Le Petit Cochon" panose="020B0604020202020204" charset="0"/>
      <p:regular r:id="rId19"/>
    </p:embeddedFont>
    <p:embeddedFont>
      <p:font typeface="Canva Student Font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Eczar SemiBold" panose="020B0604020202020204" charset="0"/>
      <p:regular r:id="rId25"/>
      <p:bold r:id="rId26"/>
    </p:embeddedFont>
    <p:embeddedFont>
      <p:font typeface="Atkinson Hyperlegible Bold" panose="020B0604020202020204" charset="0"/>
      <p:regular r:id="rId27"/>
      <p:bold r:id="rId28"/>
    </p:embeddedFont>
    <p:embeddedFont>
      <p:font typeface="Cambria Math" panose="02040503050406030204" pitchFamily="18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C42EA-D6FC-41E5-8D0D-D68436A8B24F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B2892-EC92-4548-AC1D-F41DB50086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09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B2892-EC92-4548-AC1D-F41DB50086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00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B2892-EC92-4548-AC1D-F41DB50086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79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4.sv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hyperlink" Target="https://wordwall.net/resource/51779311/3d-shapes-faces-edges-vertices" TargetMode="External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4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5.svg"/><Relationship Id="rId7" Type="http://schemas.openxmlformats.org/officeDocument/2006/relationships/image" Target="../media/image2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svg"/><Relationship Id="rId10" Type="http://schemas.openxmlformats.org/officeDocument/2006/relationships/image" Target="../media/image27.png"/><Relationship Id="rId4" Type="http://schemas.openxmlformats.org/officeDocument/2006/relationships/image" Target="../media/image8.png"/><Relationship Id="rId9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4.sv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svg"/><Relationship Id="rId7" Type="http://schemas.openxmlformats.org/officeDocument/2006/relationships/image" Target="../media/image2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6.svg"/><Relationship Id="rId4" Type="http://schemas.openxmlformats.org/officeDocument/2006/relationships/image" Target="../media/image8.png"/><Relationship Id="rId9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hyperlink" Target="https://wordwall.net/resource/23289568/3d-shapes-faces-edges-vertices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22.svg"/><Relationship Id="rId4" Type="http://schemas.openxmlformats.org/officeDocument/2006/relationships/image" Target="../media/image18.sv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svg"/><Relationship Id="rId7" Type="http://schemas.openxmlformats.org/officeDocument/2006/relationships/image" Target="../media/image2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hyperlink" Target="https://www.youtube.com/watch?v=CYVmmTaqIPU" TargetMode="External"/><Relationship Id="rId5" Type="http://schemas.openxmlformats.org/officeDocument/2006/relationships/image" Target="../media/image16.sv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5.svg"/><Relationship Id="rId7" Type="http://schemas.openxmlformats.org/officeDocument/2006/relationships/image" Target="../media/image2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sv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2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4.sv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4.sv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12" Type="http://schemas.openxmlformats.org/officeDocument/2006/relationships/hyperlink" Target="https://www.youtube.com/watch?v=s1OpVWkTot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22.svg"/><Relationship Id="rId4" Type="http://schemas.openxmlformats.org/officeDocument/2006/relationships/image" Target="../media/image18.sv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5.svg"/><Relationship Id="rId7" Type="http://schemas.openxmlformats.org/officeDocument/2006/relationships/image" Target="../media/image2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svg"/><Relationship Id="rId10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4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1850" y="736909"/>
            <a:ext cx="16704301" cy="8813181"/>
            <a:chOff x="0" y="0"/>
            <a:chExt cx="4399487" cy="23211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9486" cy="2321167"/>
            </a:xfrm>
            <a:custGeom>
              <a:avLst/>
              <a:gdLst/>
              <a:ahLst/>
              <a:cxnLst/>
              <a:rect l="l" t="t" r="r" b="b"/>
              <a:pathLst>
                <a:path w="4399486" h="2321167">
                  <a:moveTo>
                    <a:pt x="23637" y="0"/>
                  </a:moveTo>
                  <a:lnTo>
                    <a:pt x="4375850" y="0"/>
                  </a:lnTo>
                  <a:cubicBezTo>
                    <a:pt x="4382119" y="0"/>
                    <a:pt x="4388131" y="2490"/>
                    <a:pt x="4392563" y="6923"/>
                  </a:cubicBezTo>
                  <a:cubicBezTo>
                    <a:pt x="4396996" y="11356"/>
                    <a:pt x="4399486" y="17368"/>
                    <a:pt x="4399486" y="23637"/>
                  </a:cubicBezTo>
                  <a:lnTo>
                    <a:pt x="4399486" y="2297530"/>
                  </a:lnTo>
                  <a:cubicBezTo>
                    <a:pt x="4399486" y="2303799"/>
                    <a:pt x="4396996" y="2309811"/>
                    <a:pt x="4392563" y="2314244"/>
                  </a:cubicBezTo>
                  <a:cubicBezTo>
                    <a:pt x="4388131" y="2318677"/>
                    <a:pt x="4382119" y="2321167"/>
                    <a:pt x="4375850" y="2321167"/>
                  </a:cubicBezTo>
                  <a:lnTo>
                    <a:pt x="23637" y="2321167"/>
                  </a:lnTo>
                  <a:cubicBezTo>
                    <a:pt x="10583" y="2321167"/>
                    <a:pt x="0" y="2310584"/>
                    <a:pt x="0" y="2297530"/>
                  </a:cubicBezTo>
                  <a:lnTo>
                    <a:pt x="0" y="23637"/>
                  </a:lnTo>
                  <a:cubicBezTo>
                    <a:pt x="0" y="17368"/>
                    <a:pt x="2490" y="11356"/>
                    <a:pt x="6923" y="6923"/>
                  </a:cubicBezTo>
                  <a:cubicBezTo>
                    <a:pt x="11356" y="2490"/>
                    <a:pt x="17368" y="0"/>
                    <a:pt x="23637" y="0"/>
                  </a:cubicBezTo>
                  <a:close/>
                </a:path>
              </a:pathLst>
            </a:custGeom>
            <a:solidFill>
              <a:srgbClr val="EDE8E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99487" cy="2359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634285">
            <a:off x="2760005" y="1299299"/>
            <a:ext cx="2202764" cy="2090623"/>
          </a:xfrm>
          <a:custGeom>
            <a:avLst/>
            <a:gdLst/>
            <a:ahLst/>
            <a:cxnLst/>
            <a:rect l="l" t="t" r="r" b="b"/>
            <a:pathLst>
              <a:path w="2202764" h="2090623">
                <a:moveTo>
                  <a:pt x="0" y="0"/>
                </a:moveTo>
                <a:lnTo>
                  <a:pt x="2202764" y="0"/>
                </a:lnTo>
                <a:lnTo>
                  <a:pt x="2202764" y="2090623"/>
                </a:lnTo>
                <a:lnTo>
                  <a:pt x="0" y="2090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730172" y="1470330"/>
            <a:ext cx="827656" cy="541738"/>
          </a:xfrm>
          <a:custGeom>
            <a:avLst/>
            <a:gdLst/>
            <a:ahLst/>
            <a:cxnLst/>
            <a:rect l="l" t="t" r="r" b="b"/>
            <a:pathLst>
              <a:path w="827656" h="541738">
                <a:moveTo>
                  <a:pt x="0" y="0"/>
                </a:moveTo>
                <a:lnTo>
                  <a:pt x="827656" y="0"/>
                </a:lnTo>
                <a:lnTo>
                  <a:pt x="827656" y="541738"/>
                </a:lnTo>
                <a:lnTo>
                  <a:pt x="0" y="5417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730172" y="9258300"/>
            <a:ext cx="904027" cy="867866"/>
          </a:xfrm>
          <a:custGeom>
            <a:avLst/>
            <a:gdLst/>
            <a:ahLst/>
            <a:cxnLst/>
            <a:rect l="l" t="t" r="r" b="b"/>
            <a:pathLst>
              <a:path w="904027" h="867866">
                <a:moveTo>
                  <a:pt x="0" y="0"/>
                </a:moveTo>
                <a:lnTo>
                  <a:pt x="904027" y="0"/>
                </a:lnTo>
                <a:lnTo>
                  <a:pt x="904027" y="867866"/>
                </a:lnTo>
                <a:lnTo>
                  <a:pt x="0" y="8678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33679">
            <a:off x="14026671" y="4080144"/>
            <a:ext cx="5332980" cy="8193125"/>
          </a:xfrm>
          <a:custGeom>
            <a:avLst/>
            <a:gdLst/>
            <a:ahLst/>
            <a:cxnLst/>
            <a:rect l="l" t="t" r="r" b="b"/>
            <a:pathLst>
              <a:path w="5332980" h="8193125">
                <a:moveTo>
                  <a:pt x="0" y="0"/>
                </a:moveTo>
                <a:lnTo>
                  <a:pt x="5332980" y="0"/>
                </a:lnTo>
                <a:lnTo>
                  <a:pt x="5332980" y="8193126"/>
                </a:lnTo>
                <a:lnTo>
                  <a:pt x="0" y="81931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427716">
            <a:off x="13868257" y="653593"/>
            <a:ext cx="1285007" cy="2294655"/>
          </a:xfrm>
          <a:custGeom>
            <a:avLst/>
            <a:gdLst/>
            <a:ahLst/>
            <a:cxnLst/>
            <a:rect l="l" t="t" r="r" b="b"/>
            <a:pathLst>
              <a:path w="1285007" h="2294655">
                <a:moveTo>
                  <a:pt x="0" y="0"/>
                </a:moveTo>
                <a:lnTo>
                  <a:pt x="1285006" y="0"/>
                </a:lnTo>
                <a:lnTo>
                  <a:pt x="1285006" y="2294655"/>
                </a:lnTo>
                <a:lnTo>
                  <a:pt x="0" y="22946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88578" y="1741199"/>
            <a:ext cx="806544" cy="1746453"/>
          </a:xfrm>
          <a:custGeom>
            <a:avLst/>
            <a:gdLst/>
            <a:ahLst/>
            <a:cxnLst/>
            <a:rect l="l" t="t" r="r" b="b"/>
            <a:pathLst>
              <a:path w="806544" h="1746453">
                <a:moveTo>
                  <a:pt x="0" y="0"/>
                </a:moveTo>
                <a:lnTo>
                  <a:pt x="806543" y="0"/>
                </a:lnTo>
                <a:lnTo>
                  <a:pt x="806543" y="1746453"/>
                </a:lnTo>
                <a:lnTo>
                  <a:pt x="0" y="17464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198393" y="4498094"/>
            <a:ext cx="5786905" cy="7200900"/>
          </a:xfrm>
          <a:custGeom>
            <a:avLst/>
            <a:gdLst/>
            <a:ahLst/>
            <a:cxnLst/>
            <a:rect l="l" t="t" r="r" b="b"/>
            <a:pathLst>
              <a:path w="5786905" h="7200900">
                <a:moveTo>
                  <a:pt x="5786905" y="0"/>
                </a:moveTo>
                <a:lnTo>
                  <a:pt x="0" y="0"/>
                </a:lnTo>
                <a:lnTo>
                  <a:pt x="0" y="7200900"/>
                </a:lnTo>
                <a:lnTo>
                  <a:pt x="5786905" y="7200900"/>
                </a:lnTo>
                <a:lnTo>
                  <a:pt x="5786905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913642" y="3987930"/>
            <a:ext cx="12190921" cy="2222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99"/>
              </a:lnSpc>
            </a:pPr>
            <a:r>
              <a:rPr lang="en-US" sz="14665" spc="1378">
                <a:solidFill>
                  <a:srgbClr val="381F1B"/>
                </a:solidFill>
                <a:latin typeface="Le Petit Cochon"/>
                <a:ea typeface="Le Petit Cochon"/>
                <a:cs typeface="Le Petit Cochon"/>
                <a:sym typeface="Le Petit Cochon"/>
              </a:rPr>
              <a:t>H1. PRISMS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822964" y="6371077"/>
            <a:ext cx="10333854" cy="1509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46"/>
              </a:lnSpc>
            </a:pPr>
            <a:r>
              <a:rPr lang="en-US" sz="5400" spc="501" dirty="0" smtClean="0">
                <a:solidFill>
                  <a:srgbClr val="381F1B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Indicator: </a:t>
            </a:r>
            <a:r>
              <a:rPr lang="en-US" sz="5400" spc="501" dirty="0">
                <a:solidFill>
                  <a:srgbClr val="381F1B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To classify solids or flat figures according to their properties.</a:t>
            </a:r>
          </a:p>
        </p:txBody>
      </p:sp>
      <p:sp>
        <p:nvSpPr>
          <p:cNvPr id="14" name="Freeform 14"/>
          <p:cNvSpPr/>
          <p:nvPr/>
        </p:nvSpPr>
        <p:spPr>
          <a:xfrm rot="491226">
            <a:off x="16896716" y="1741199"/>
            <a:ext cx="725168" cy="1046830"/>
          </a:xfrm>
          <a:custGeom>
            <a:avLst/>
            <a:gdLst/>
            <a:ahLst/>
            <a:cxnLst/>
            <a:rect l="l" t="t" r="r" b="b"/>
            <a:pathLst>
              <a:path w="725168" h="1046830">
                <a:moveTo>
                  <a:pt x="0" y="0"/>
                </a:moveTo>
                <a:lnTo>
                  <a:pt x="725168" y="0"/>
                </a:lnTo>
                <a:lnTo>
                  <a:pt x="725168" y="1046830"/>
                </a:lnTo>
                <a:lnTo>
                  <a:pt x="0" y="104683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861387" y="1837237"/>
            <a:ext cx="10295431" cy="900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46"/>
              </a:lnSpc>
            </a:pPr>
            <a:r>
              <a:rPr lang="en-US" sz="5176" spc="621">
                <a:solidFill>
                  <a:srgbClr val="381F1B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DATE:________________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AA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1850" y="736909"/>
            <a:ext cx="16704301" cy="8813181"/>
            <a:chOff x="0" y="0"/>
            <a:chExt cx="4399487" cy="23211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9486" cy="2321167"/>
            </a:xfrm>
            <a:custGeom>
              <a:avLst/>
              <a:gdLst/>
              <a:ahLst/>
              <a:cxnLst/>
              <a:rect l="l" t="t" r="r" b="b"/>
              <a:pathLst>
                <a:path w="4399486" h="2321167">
                  <a:moveTo>
                    <a:pt x="23637" y="0"/>
                  </a:moveTo>
                  <a:lnTo>
                    <a:pt x="4375850" y="0"/>
                  </a:lnTo>
                  <a:cubicBezTo>
                    <a:pt x="4382119" y="0"/>
                    <a:pt x="4388131" y="2490"/>
                    <a:pt x="4392563" y="6923"/>
                  </a:cubicBezTo>
                  <a:cubicBezTo>
                    <a:pt x="4396996" y="11356"/>
                    <a:pt x="4399486" y="17368"/>
                    <a:pt x="4399486" y="23637"/>
                  </a:cubicBezTo>
                  <a:lnTo>
                    <a:pt x="4399486" y="2297530"/>
                  </a:lnTo>
                  <a:cubicBezTo>
                    <a:pt x="4399486" y="2303799"/>
                    <a:pt x="4396996" y="2309811"/>
                    <a:pt x="4392563" y="2314244"/>
                  </a:cubicBezTo>
                  <a:cubicBezTo>
                    <a:pt x="4388131" y="2318677"/>
                    <a:pt x="4382119" y="2321167"/>
                    <a:pt x="4375850" y="2321167"/>
                  </a:cubicBezTo>
                  <a:lnTo>
                    <a:pt x="23637" y="2321167"/>
                  </a:lnTo>
                  <a:cubicBezTo>
                    <a:pt x="10583" y="2321167"/>
                    <a:pt x="0" y="2310584"/>
                    <a:pt x="0" y="2297530"/>
                  </a:cubicBezTo>
                  <a:lnTo>
                    <a:pt x="0" y="23637"/>
                  </a:lnTo>
                  <a:cubicBezTo>
                    <a:pt x="0" y="17368"/>
                    <a:pt x="2490" y="11356"/>
                    <a:pt x="6923" y="6923"/>
                  </a:cubicBezTo>
                  <a:cubicBezTo>
                    <a:pt x="11356" y="2490"/>
                    <a:pt x="17368" y="0"/>
                    <a:pt x="23637" y="0"/>
                  </a:cubicBezTo>
                  <a:close/>
                </a:path>
              </a:pathLst>
            </a:custGeom>
            <a:solidFill>
              <a:srgbClr val="EDE8E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99487" cy="2359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27554" y="1373991"/>
            <a:ext cx="2344153" cy="1299138"/>
          </a:xfrm>
          <a:custGeom>
            <a:avLst/>
            <a:gdLst/>
            <a:ahLst/>
            <a:cxnLst/>
            <a:rect l="l" t="t" r="r" b="b"/>
            <a:pathLst>
              <a:path w="2344153" h="1299138">
                <a:moveTo>
                  <a:pt x="0" y="0"/>
                </a:moveTo>
                <a:lnTo>
                  <a:pt x="2344153" y="0"/>
                </a:lnTo>
                <a:lnTo>
                  <a:pt x="2344153" y="1299137"/>
                </a:lnTo>
                <a:lnTo>
                  <a:pt x="0" y="1299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535864">
            <a:off x="6472386" y="8460074"/>
            <a:ext cx="1152348" cy="1596452"/>
          </a:xfrm>
          <a:custGeom>
            <a:avLst/>
            <a:gdLst/>
            <a:ahLst/>
            <a:cxnLst/>
            <a:rect l="l" t="t" r="r" b="b"/>
            <a:pathLst>
              <a:path w="1152348" h="1596452">
                <a:moveTo>
                  <a:pt x="0" y="0"/>
                </a:moveTo>
                <a:lnTo>
                  <a:pt x="1152348" y="0"/>
                </a:lnTo>
                <a:lnTo>
                  <a:pt x="1152348" y="1596452"/>
                </a:lnTo>
                <a:lnTo>
                  <a:pt x="0" y="15964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43000" y="2476500"/>
            <a:ext cx="16116300" cy="6781800"/>
          </a:xfrm>
          <a:custGeom>
            <a:avLst/>
            <a:gdLst/>
            <a:ahLst/>
            <a:cxnLst/>
            <a:rect l="l" t="t" r="r" b="b"/>
            <a:pathLst>
              <a:path w="15721050" h="6494206">
                <a:moveTo>
                  <a:pt x="0" y="0"/>
                </a:moveTo>
                <a:lnTo>
                  <a:pt x="15721050" y="0"/>
                </a:lnTo>
                <a:lnTo>
                  <a:pt x="15721050" y="6494205"/>
                </a:lnTo>
                <a:lnTo>
                  <a:pt x="0" y="64942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58956"/>
            </a:stretch>
          </a:blipFill>
        </p:spPr>
      </p:sp>
      <p:sp>
        <p:nvSpPr>
          <p:cNvPr id="8" name="TextBox 11"/>
          <p:cNvSpPr txBox="1"/>
          <p:nvPr/>
        </p:nvSpPr>
        <p:spPr>
          <a:xfrm>
            <a:off x="13783025" y="2086430"/>
            <a:ext cx="2123564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Hexagon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13244704" y="2759914"/>
            <a:ext cx="107663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7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14110800" y="3464896"/>
            <a:ext cx="107663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7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373950" y="4128183"/>
            <a:ext cx="107663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12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3128260"/>
            <a:ext cx="2895600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Hexagonal pyramid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13924539" y="5280664"/>
            <a:ext cx="2123564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Heptagon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13386218" y="5954148"/>
            <a:ext cx="107663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8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14252314" y="6659130"/>
            <a:ext cx="107663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8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13515464" y="7322417"/>
            <a:ext cx="107663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14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1454059" y="6659130"/>
            <a:ext cx="3435633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Heptagonal pyramid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1850" y="736909"/>
            <a:ext cx="16704301" cy="8813181"/>
            <a:chOff x="0" y="0"/>
            <a:chExt cx="4399487" cy="23211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9486" cy="2321167"/>
            </a:xfrm>
            <a:custGeom>
              <a:avLst/>
              <a:gdLst/>
              <a:ahLst/>
              <a:cxnLst/>
              <a:rect l="l" t="t" r="r" b="b"/>
              <a:pathLst>
                <a:path w="4399486" h="2321167">
                  <a:moveTo>
                    <a:pt x="23637" y="0"/>
                  </a:moveTo>
                  <a:lnTo>
                    <a:pt x="4375850" y="0"/>
                  </a:lnTo>
                  <a:cubicBezTo>
                    <a:pt x="4382119" y="0"/>
                    <a:pt x="4388131" y="2490"/>
                    <a:pt x="4392563" y="6923"/>
                  </a:cubicBezTo>
                  <a:cubicBezTo>
                    <a:pt x="4396996" y="11356"/>
                    <a:pt x="4399486" y="17368"/>
                    <a:pt x="4399486" y="23637"/>
                  </a:cubicBezTo>
                  <a:lnTo>
                    <a:pt x="4399486" y="2297530"/>
                  </a:lnTo>
                  <a:cubicBezTo>
                    <a:pt x="4399486" y="2303799"/>
                    <a:pt x="4396996" y="2309811"/>
                    <a:pt x="4392563" y="2314244"/>
                  </a:cubicBezTo>
                  <a:cubicBezTo>
                    <a:pt x="4388131" y="2318677"/>
                    <a:pt x="4382119" y="2321167"/>
                    <a:pt x="4375850" y="2321167"/>
                  </a:cubicBezTo>
                  <a:lnTo>
                    <a:pt x="23637" y="2321167"/>
                  </a:lnTo>
                  <a:cubicBezTo>
                    <a:pt x="10583" y="2321167"/>
                    <a:pt x="0" y="2310584"/>
                    <a:pt x="0" y="2297530"/>
                  </a:cubicBezTo>
                  <a:lnTo>
                    <a:pt x="0" y="23637"/>
                  </a:lnTo>
                  <a:cubicBezTo>
                    <a:pt x="0" y="17368"/>
                    <a:pt x="2490" y="11356"/>
                    <a:pt x="6923" y="6923"/>
                  </a:cubicBezTo>
                  <a:cubicBezTo>
                    <a:pt x="11356" y="2490"/>
                    <a:pt x="17368" y="0"/>
                    <a:pt x="23637" y="0"/>
                  </a:cubicBezTo>
                  <a:close/>
                </a:path>
              </a:pathLst>
            </a:custGeom>
            <a:solidFill>
              <a:srgbClr val="EDE8E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99487" cy="2359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634285">
            <a:off x="2760005" y="1299299"/>
            <a:ext cx="2202764" cy="2090623"/>
          </a:xfrm>
          <a:custGeom>
            <a:avLst/>
            <a:gdLst/>
            <a:ahLst/>
            <a:cxnLst/>
            <a:rect l="l" t="t" r="r" b="b"/>
            <a:pathLst>
              <a:path w="2202764" h="2090623">
                <a:moveTo>
                  <a:pt x="0" y="0"/>
                </a:moveTo>
                <a:lnTo>
                  <a:pt x="2202764" y="0"/>
                </a:lnTo>
                <a:lnTo>
                  <a:pt x="2202764" y="2090623"/>
                </a:lnTo>
                <a:lnTo>
                  <a:pt x="0" y="2090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730172" y="1470330"/>
            <a:ext cx="827656" cy="541738"/>
          </a:xfrm>
          <a:custGeom>
            <a:avLst/>
            <a:gdLst/>
            <a:ahLst/>
            <a:cxnLst/>
            <a:rect l="l" t="t" r="r" b="b"/>
            <a:pathLst>
              <a:path w="827656" h="541738">
                <a:moveTo>
                  <a:pt x="0" y="0"/>
                </a:moveTo>
                <a:lnTo>
                  <a:pt x="827656" y="0"/>
                </a:lnTo>
                <a:lnTo>
                  <a:pt x="827656" y="541738"/>
                </a:lnTo>
                <a:lnTo>
                  <a:pt x="0" y="5417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730172" y="9258300"/>
            <a:ext cx="904027" cy="867866"/>
          </a:xfrm>
          <a:custGeom>
            <a:avLst/>
            <a:gdLst/>
            <a:ahLst/>
            <a:cxnLst/>
            <a:rect l="l" t="t" r="r" b="b"/>
            <a:pathLst>
              <a:path w="904027" h="867866">
                <a:moveTo>
                  <a:pt x="0" y="0"/>
                </a:moveTo>
                <a:lnTo>
                  <a:pt x="904027" y="0"/>
                </a:lnTo>
                <a:lnTo>
                  <a:pt x="904027" y="867866"/>
                </a:lnTo>
                <a:lnTo>
                  <a:pt x="0" y="8678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33679">
            <a:off x="14026671" y="4080144"/>
            <a:ext cx="5332980" cy="8193125"/>
          </a:xfrm>
          <a:custGeom>
            <a:avLst/>
            <a:gdLst/>
            <a:ahLst/>
            <a:cxnLst/>
            <a:rect l="l" t="t" r="r" b="b"/>
            <a:pathLst>
              <a:path w="5332980" h="8193125">
                <a:moveTo>
                  <a:pt x="0" y="0"/>
                </a:moveTo>
                <a:lnTo>
                  <a:pt x="5332980" y="0"/>
                </a:lnTo>
                <a:lnTo>
                  <a:pt x="5332980" y="8193126"/>
                </a:lnTo>
                <a:lnTo>
                  <a:pt x="0" y="81931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427716">
            <a:off x="13868257" y="653593"/>
            <a:ext cx="1285007" cy="2294655"/>
          </a:xfrm>
          <a:custGeom>
            <a:avLst/>
            <a:gdLst/>
            <a:ahLst/>
            <a:cxnLst/>
            <a:rect l="l" t="t" r="r" b="b"/>
            <a:pathLst>
              <a:path w="1285007" h="2294655">
                <a:moveTo>
                  <a:pt x="0" y="0"/>
                </a:moveTo>
                <a:lnTo>
                  <a:pt x="1285006" y="0"/>
                </a:lnTo>
                <a:lnTo>
                  <a:pt x="1285006" y="2294655"/>
                </a:lnTo>
                <a:lnTo>
                  <a:pt x="0" y="22946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88578" y="1741199"/>
            <a:ext cx="806544" cy="1746453"/>
          </a:xfrm>
          <a:custGeom>
            <a:avLst/>
            <a:gdLst/>
            <a:ahLst/>
            <a:cxnLst/>
            <a:rect l="l" t="t" r="r" b="b"/>
            <a:pathLst>
              <a:path w="806544" h="1746453">
                <a:moveTo>
                  <a:pt x="0" y="0"/>
                </a:moveTo>
                <a:lnTo>
                  <a:pt x="806543" y="0"/>
                </a:lnTo>
                <a:lnTo>
                  <a:pt x="806543" y="1746453"/>
                </a:lnTo>
                <a:lnTo>
                  <a:pt x="0" y="17464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198393" y="4498094"/>
            <a:ext cx="5786905" cy="7200900"/>
          </a:xfrm>
          <a:custGeom>
            <a:avLst/>
            <a:gdLst/>
            <a:ahLst/>
            <a:cxnLst/>
            <a:rect l="l" t="t" r="r" b="b"/>
            <a:pathLst>
              <a:path w="5786905" h="7200900">
                <a:moveTo>
                  <a:pt x="5786905" y="0"/>
                </a:moveTo>
                <a:lnTo>
                  <a:pt x="0" y="0"/>
                </a:lnTo>
                <a:lnTo>
                  <a:pt x="0" y="7200900"/>
                </a:lnTo>
                <a:lnTo>
                  <a:pt x="5786905" y="7200900"/>
                </a:lnTo>
                <a:lnTo>
                  <a:pt x="5786905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960169" y="3119473"/>
            <a:ext cx="12190921" cy="4455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99"/>
              </a:lnSpc>
            </a:pPr>
            <a:r>
              <a:rPr lang="en-US" sz="14665" spc="1378">
                <a:solidFill>
                  <a:srgbClr val="381F1B"/>
                </a:solidFill>
                <a:latin typeface="Le Petit Cochon"/>
                <a:ea typeface="Le Petit Cochon"/>
                <a:cs typeface="Le Petit Cochon"/>
                <a:sym typeface="Le Petit Cochon"/>
              </a:rPr>
              <a:t>H3. ROUND SHAPES</a:t>
            </a:r>
          </a:p>
        </p:txBody>
      </p:sp>
      <p:sp>
        <p:nvSpPr>
          <p:cNvPr id="14" name="Freeform 14"/>
          <p:cNvSpPr/>
          <p:nvPr/>
        </p:nvSpPr>
        <p:spPr>
          <a:xfrm rot="491226">
            <a:off x="16896716" y="1741199"/>
            <a:ext cx="725168" cy="1046830"/>
          </a:xfrm>
          <a:custGeom>
            <a:avLst/>
            <a:gdLst/>
            <a:ahLst/>
            <a:cxnLst/>
            <a:rect l="l" t="t" r="r" b="b"/>
            <a:pathLst>
              <a:path w="725168" h="1046830">
                <a:moveTo>
                  <a:pt x="0" y="0"/>
                </a:moveTo>
                <a:lnTo>
                  <a:pt x="725168" y="0"/>
                </a:lnTo>
                <a:lnTo>
                  <a:pt x="725168" y="1046830"/>
                </a:lnTo>
                <a:lnTo>
                  <a:pt x="0" y="104683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861387" y="1837237"/>
            <a:ext cx="10295431" cy="900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46"/>
              </a:lnSpc>
            </a:pPr>
            <a:r>
              <a:rPr lang="en-US" sz="5176" spc="621">
                <a:solidFill>
                  <a:srgbClr val="381F1B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DATE:________________</a:t>
            </a:r>
          </a:p>
        </p:txBody>
      </p:sp>
      <p:sp>
        <p:nvSpPr>
          <p:cNvPr id="16" name="TextBox 13"/>
          <p:cNvSpPr txBox="1"/>
          <p:nvPr/>
        </p:nvSpPr>
        <p:spPr>
          <a:xfrm>
            <a:off x="3822964" y="7201915"/>
            <a:ext cx="10333854" cy="1509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46"/>
              </a:lnSpc>
            </a:pPr>
            <a:r>
              <a:rPr lang="en-US" sz="5400" spc="501" dirty="0" smtClean="0">
                <a:solidFill>
                  <a:srgbClr val="381F1B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Indicator: </a:t>
            </a:r>
            <a:r>
              <a:rPr lang="en-US" sz="5400" spc="501" dirty="0">
                <a:solidFill>
                  <a:srgbClr val="381F1B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To classify solids or flat figures according to their properties.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F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1850" y="736909"/>
            <a:ext cx="16704301" cy="8813181"/>
            <a:chOff x="0" y="0"/>
            <a:chExt cx="4399487" cy="23211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9486" cy="2321167"/>
            </a:xfrm>
            <a:custGeom>
              <a:avLst/>
              <a:gdLst/>
              <a:ahLst/>
              <a:cxnLst/>
              <a:rect l="l" t="t" r="r" b="b"/>
              <a:pathLst>
                <a:path w="4399486" h="2321167">
                  <a:moveTo>
                    <a:pt x="23637" y="0"/>
                  </a:moveTo>
                  <a:lnTo>
                    <a:pt x="4375850" y="0"/>
                  </a:lnTo>
                  <a:cubicBezTo>
                    <a:pt x="4382119" y="0"/>
                    <a:pt x="4388131" y="2490"/>
                    <a:pt x="4392563" y="6923"/>
                  </a:cubicBezTo>
                  <a:cubicBezTo>
                    <a:pt x="4396996" y="11356"/>
                    <a:pt x="4399486" y="17368"/>
                    <a:pt x="4399486" y="23637"/>
                  </a:cubicBezTo>
                  <a:lnTo>
                    <a:pt x="4399486" y="2297530"/>
                  </a:lnTo>
                  <a:cubicBezTo>
                    <a:pt x="4399486" y="2303799"/>
                    <a:pt x="4396996" y="2309811"/>
                    <a:pt x="4392563" y="2314244"/>
                  </a:cubicBezTo>
                  <a:cubicBezTo>
                    <a:pt x="4388131" y="2318677"/>
                    <a:pt x="4382119" y="2321167"/>
                    <a:pt x="4375850" y="2321167"/>
                  </a:cubicBezTo>
                  <a:lnTo>
                    <a:pt x="23637" y="2321167"/>
                  </a:lnTo>
                  <a:cubicBezTo>
                    <a:pt x="10583" y="2321167"/>
                    <a:pt x="0" y="2310584"/>
                    <a:pt x="0" y="2297530"/>
                  </a:cubicBezTo>
                  <a:lnTo>
                    <a:pt x="0" y="23637"/>
                  </a:lnTo>
                  <a:cubicBezTo>
                    <a:pt x="0" y="17368"/>
                    <a:pt x="2490" y="11356"/>
                    <a:pt x="6923" y="6923"/>
                  </a:cubicBezTo>
                  <a:cubicBezTo>
                    <a:pt x="11356" y="2490"/>
                    <a:pt x="17368" y="0"/>
                    <a:pt x="23637" y="0"/>
                  </a:cubicBezTo>
                  <a:close/>
                </a:path>
              </a:pathLst>
            </a:custGeom>
            <a:solidFill>
              <a:srgbClr val="EDE8E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99487" cy="2359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68816" y="7319434"/>
            <a:ext cx="1519768" cy="1525315"/>
          </a:xfrm>
          <a:custGeom>
            <a:avLst/>
            <a:gdLst/>
            <a:ahLst/>
            <a:cxnLst/>
            <a:rect l="l" t="t" r="r" b="b"/>
            <a:pathLst>
              <a:path w="1519768" h="1525315">
                <a:moveTo>
                  <a:pt x="0" y="0"/>
                </a:moveTo>
                <a:lnTo>
                  <a:pt x="1519768" y="0"/>
                </a:lnTo>
                <a:lnTo>
                  <a:pt x="1519768" y="1525314"/>
                </a:lnTo>
                <a:lnTo>
                  <a:pt x="0" y="1525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791427" y="4453607"/>
            <a:ext cx="935745" cy="1379785"/>
          </a:xfrm>
          <a:custGeom>
            <a:avLst/>
            <a:gdLst/>
            <a:ahLst/>
            <a:cxnLst/>
            <a:rect l="l" t="t" r="r" b="b"/>
            <a:pathLst>
              <a:path w="935745" h="1379785">
                <a:moveTo>
                  <a:pt x="0" y="0"/>
                </a:moveTo>
                <a:lnTo>
                  <a:pt x="935746" y="0"/>
                </a:lnTo>
                <a:lnTo>
                  <a:pt x="935746" y="1379786"/>
                </a:lnTo>
                <a:lnTo>
                  <a:pt x="0" y="13797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059531" y="4258760"/>
            <a:ext cx="4228469" cy="5917704"/>
          </a:xfrm>
          <a:custGeom>
            <a:avLst/>
            <a:gdLst/>
            <a:ahLst/>
            <a:cxnLst/>
            <a:rect l="l" t="t" r="r" b="b"/>
            <a:pathLst>
              <a:path w="4228469" h="5917704">
                <a:moveTo>
                  <a:pt x="0" y="0"/>
                </a:moveTo>
                <a:lnTo>
                  <a:pt x="4228469" y="0"/>
                </a:lnTo>
                <a:lnTo>
                  <a:pt x="4228469" y="5917705"/>
                </a:lnTo>
                <a:lnTo>
                  <a:pt x="0" y="59177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-459554" y="4351875"/>
            <a:ext cx="4496276" cy="6121168"/>
          </a:xfrm>
          <a:custGeom>
            <a:avLst/>
            <a:gdLst/>
            <a:ahLst/>
            <a:cxnLst/>
            <a:rect l="l" t="t" r="r" b="b"/>
            <a:pathLst>
              <a:path w="4496276" h="6121168">
                <a:moveTo>
                  <a:pt x="4496276" y="0"/>
                </a:moveTo>
                <a:lnTo>
                  <a:pt x="0" y="0"/>
                </a:lnTo>
                <a:lnTo>
                  <a:pt x="0" y="6121169"/>
                </a:lnTo>
                <a:lnTo>
                  <a:pt x="4496276" y="6121169"/>
                </a:lnTo>
                <a:lnTo>
                  <a:pt x="449627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113748" y="1457340"/>
            <a:ext cx="2567776" cy="1227864"/>
          </a:xfrm>
          <a:custGeom>
            <a:avLst/>
            <a:gdLst/>
            <a:ahLst/>
            <a:cxnLst/>
            <a:rect l="l" t="t" r="r" b="b"/>
            <a:pathLst>
              <a:path w="2567776" h="1227864">
                <a:moveTo>
                  <a:pt x="0" y="0"/>
                </a:moveTo>
                <a:lnTo>
                  <a:pt x="2567776" y="0"/>
                </a:lnTo>
                <a:lnTo>
                  <a:pt x="2567776" y="1227864"/>
                </a:lnTo>
                <a:lnTo>
                  <a:pt x="0" y="12278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162353" y="2775791"/>
            <a:ext cx="9666157" cy="6229624"/>
          </a:xfrm>
          <a:custGeom>
            <a:avLst/>
            <a:gdLst/>
            <a:ahLst/>
            <a:cxnLst/>
            <a:rect l="l" t="t" r="r" b="b"/>
            <a:pathLst>
              <a:path w="8423121" h="6218632">
                <a:moveTo>
                  <a:pt x="0" y="0"/>
                </a:moveTo>
                <a:lnTo>
                  <a:pt x="8423121" y="0"/>
                </a:lnTo>
                <a:lnTo>
                  <a:pt x="8423121" y="6218632"/>
                </a:lnTo>
                <a:lnTo>
                  <a:pt x="0" y="621863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2" name="Rectángulo 11"/>
          <p:cNvSpPr/>
          <p:nvPr/>
        </p:nvSpPr>
        <p:spPr>
          <a:xfrm>
            <a:off x="1219200" y="912459"/>
            <a:ext cx="14370472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dirty="0">
                <a:hlinkClick r:id="rId13"/>
              </a:rPr>
              <a:t>https://</a:t>
            </a:r>
            <a:r>
              <a:rPr lang="en-US" sz="3700" dirty="0" smtClean="0">
                <a:hlinkClick r:id="rId13"/>
              </a:rPr>
              <a:t>wordwall.net/resource/51779311/3d-shapes-faces-edges-vertices</a:t>
            </a:r>
            <a:endParaRPr lang="en-US" sz="3700" dirty="0" smtClean="0"/>
          </a:p>
          <a:p>
            <a:r>
              <a:rPr lang="en-US" sz="4500" dirty="0"/>
              <a:t>3D Shapes: Faces, Edges &amp; Vertices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5198" y="1028700"/>
            <a:ext cx="16704301" cy="8813181"/>
            <a:chOff x="0" y="0"/>
            <a:chExt cx="4399487" cy="23211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9486" cy="2321167"/>
            </a:xfrm>
            <a:custGeom>
              <a:avLst/>
              <a:gdLst/>
              <a:ahLst/>
              <a:cxnLst/>
              <a:rect l="l" t="t" r="r" b="b"/>
              <a:pathLst>
                <a:path w="4399486" h="2321167">
                  <a:moveTo>
                    <a:pt x="23637" y="0"/>
                  </a:moveTo>
                  <a:lnTo>
                    <a:pt x="4375850" y="0"/>
                  </a:lnTo>
                  <a:cubicBezTo>
                    <a:pt x="4382119" y="0"/>
                    <a:pt x="4388131" y="2490"/>
                    <a:pt x="4392563" y="6923"/>
                  </a:cubicBezTo>
                  <a:cubicBezTo>
                    <a:pt x="4396996" y="11356"/>
                    <a:pt x="4399486" y="17368"/>
                    <a:pt x="4399486" y="23637"/>
                  </a:cubicBezTo>
                  <a:lnTo>
                    <a:pt x="4399486" y="2297530"/>
                  </a:lnTo>
                  <a:cubicBezTo>
                    <a:pt x="4399486" y="2303799"/>
                    <a:pt x="4396996" y="2309811"/>
                    <a:pt x="4392563" y="2314244"/>
                  </a:cubicBezTo>
                  <a:cubicBezTo>
                    <a:pt x="4388131" y="2318677"/>
                    <a:pt x="4382119" y="2321167"/>
                    <a:pt x="4375850" y="2321167"/>
                  </a:cubicBezTo>
                  <a:lnTo>
                    <a:pt x="23637" y="2321167"/>
                  </a:lnTo>
                  <a:cubicBezTo>
                    <a:pt x="10583" y="2321167"/>
                    <a:pt x="0" y="2310584"/>
                    <a:pt x="0" y="2297530"/>
                  </a:cubicBezTo>
                  <a:lnTo>
                    <a:pt x="0" y="23637"/>
                  </a:lnTo>
                  <a:cubicBezTo>
                    <a:pt x="0" y="17368"/>
                    <a:pt x="2490" y="11356"/>
                    <a:pt x="6923" y="6923"/>
                  </a:cubicBezTo>
                  <a:cubicBezTo>
                    <a:pt x="11356" y="2490"/>
                    <a:pt x="17368" y="0"/>
                    <a:pt x="23637" y="0"/>
                  </a:cubicBezTo>
                  <a:close/>
                </a:path>
              </a:pathLst>
            </a:custGeom>
            <a:solidFill>
              <a:srgbClr val="EFAA9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99487" cy="2359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81213" y="6475754"/>
            <a:ext cx="1094974" cy="1476068"/>
          </a:xfrm>
          <a:custGeom>
            <a:avLst/>
            <a:gdLst/>
            <a:ahLst/>
            <a:cxnLst/>
            <a:rect l="l" t="t" r="r" b="b"/>
            <a:pathLst>
              <a:path w="1094974" h="1476068">
                <a:moveTo>
                  <a:pt x="0" y="0"/>
                </a:moveTo>
                <a:lnTo>
                  <a:pt x="1094974" y="0"/>
                </a:lnTo>
                <a:lnTo>
                  <a:pt x="1094974" y="1476067"/>
                </a:lnTo>
                <a:lnTo>
                  <a:pt x="0" y="14760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722981" y="1537812"/>
            <a:ext cx="1104715" cy="1594733"/>
          </a:xfrm>
          <a:custGeom>
            <a:avLst/>
            <a:gdLst/>
            <a:ahLst/>
            <a:cxnLst/>
            <a:rect l="l" t="t" r="r" b="b"/>
            <a:pathLst>
              <a:path w="1104715" h="1594733">
                <a:moveTo>
                  <a:pt x="0" y="0"/>
                </a:moveTo>
                <a:lnTo>
                  <a:pt x="1104715" y="0"/>
                </a:lnTo>
                <a:lnTo>
                  <a:pt x="1104715" y="1594733"/>
                </a:lnTo>
                <a:lnTo>
                  <a:pt x="0" y="15947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769101" y="7481230"/>
            <a:ext cx="980398" cy="941182"/>
          </a:xfrm>
          <a:custGeom>
            <a:avLst/>
            <a:gdLst/>
            <a:ahLst/>
            <a:cxnLst/>
            <a:rect l="l" t="t" r="r" b="b"/>
            <a:pathLst>
              <a:path w="980398" h="941182">
                <a:moveTo>
                  <a:pt x="0" y="0"/>
                </a:moveTo>
                <a:lnTo>
                  <a:pt x="980398" y="0"/>
                </a:lnTo>
                <a:lnTo>
                  <a:pt x="980398" y="941182"/>
                </a:lnTo>
                <a:lnTo>
                  <a:pt x="0" y="9411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08412" y="1878331"/>
            <a:ext cx="1040577" cy="1040577"/>
          </a:xfrm>
          <a:custGeom>
            <a:avLst/>
            <a:gdLst/>
            <a:ahLst/>
            <a:cxnLst/>
            <a:rect l="l" t="t" r="r" b="b"/>
            <a:pathLst>
              <a:path w="1040577" h="1040577">
                <a:moveTo>
                  <a:pt x="0" y="0"/>
                </a:moveTo>
                <a:lnTo>
                  <a:pt x="1040576" y="0"/>
                </a:lnTo>
                <a:lnTo>
                  <a:pt x="1040576" y="1040577"/>
                </a:lnTo>
                <a:lnTo>
                  <a:pt x="0" y="10405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260736" y="1228725"/>
            <a:ext cx="12228624" cy="2600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50"/>
              </a:lnSpc>
            </a:pPr>
            <a:r>
              <a:rPr lang="en-US" sz="10050">
                <a:solidFill>
                  <a:srgbClr val="503530"/>
                </a:solidFill>
                <a:latin typeface="Le Petit Cochon"/>
                <a:ea typeface="Le Petit Cochon"/>
                <a:cs typeface="Le Petit Cochon"/>
                <a:sym typeface="Le Petit Cochon"/>
              </a:rPr>
              <a:t>ACTIVITY: COMPLETE THE CHART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6187" y="3800220"/>
            <a:ext cx="15870448" cy="43779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716000" y="4001361"/>
            <a:ext cx="2123564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Circle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13184097" y="4744493"/>
            <a:ext cx="107663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2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13970304" y="5588354"/>
            <a:ext cx="107663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0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13237066" y="6419294"/>
            <a:ext cx="107663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2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1875622" y="5359018"/>
            <a:ext cx="343563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Cylinder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</p:spTree>
    <p:extLst>
      <p:ext uri="{BB962C8B-B14F-4D97-AF65-F5344CB8AC3E}">
        <p14:creationId xmlns:p14="http://schemas.microsoft.com/office/powerpoint/2010/main" val="172694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1850" y="736909"/>
            <a:ext cx="16704301" cy="8813181"/>
            <a:chOff x="0" y="0"/>
            <a:chExt cx="4399487" cy="23211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9486" cy="2321167"/>
            </a:xfrm>
            <a:custGeom>
              <a:avLst/>
              <a:gdLst/>
              <a:ahLst/>
              <a:cxnLst/>
              <a:rect l="l" t="t" r="r" b="b"/>
              <a:pathLst>
                <a:path w="4399486" h="2321167">
                  <a:moveTo>
                    <a:pt x="23637" y="0"/>
                  </a:moveTo>
                  <a:lnTo>
                    <a:pt x="4375850" y="0"/>
                  </a:lnTo>
                  <a:cubicBezTo>
                    <a:pt x="4382119" y="0"/>
                    <a:pt x="4388131" y="2490"/>
                    <a:pt x="4392563" y="6923"/>
                  </a:cubicBezTo>
                  <a:cubicBezTo>
                    <a:pt x="4396996" y="11356"/>
                    <a:pt x="4399486" y="17368"/>
                    <a:pt x="4399486" y="23637"/>
                  </a:cubicBezTo>
                  <a:lnTo>
                    <a:pt x="4399486" y="2297530"/>
                  </a:lnTo>
                  <a:cubicBezTo>
                    <a:pt x="4399486" y="2303799"/>
                    <a:pt x="4396996" y="2309811"/>
                    <a:pt x="4392563" y="2314244"/>
                  </a:cubicBezTo>
                  <a:cubicBezTo>
                    <a:pt x="4388131" y="2318677"/>
                    <a:pt x="4382119" y="2321167"/>
                    <a:pt x="4375850" y="2321167"/>
                  </a:cubicBezTo>
                  <a:lnTo>
                    <a:pt x="23637" y="2321167"/>
                  </a:lnTo>
                  <a:cubicBezTo>
                    <a:pt x="10583" y="2321167"/>
                    <a:pt x="0" y="2310584"/>
                    <a:pt x="0" y="2297530"/>
                  </a:cubicBezTo>
                  <a:lnTo>
                    <a:pt x="0" y="23637"/>
                  </a:lnTo>
                  <a:cubicBezTo>
                    <a:pt x="0" y="17368"/>
                    <a:pt x="2490" y="11356"/>
                    <a:pt x="6923" y="6923"/>
                  </a:cubicBezTo>
                  <a:cubicBezTo>
                    <a:pt x="11356" y="2490"/>
                    <a:pt x="17368" y="0"/>
                    <a:pt x="23637" y="0"/>
                  </a:cubicBezTo>
                  <a:close/>
                </a:path>
              </a:pathLst>
            </a:custGeom>
            <a:solidFill>
              <a:srgbClr val="EDE8E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99487" cy="2359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27554" y="1373991"/>
            <a:ext cx="2344153" cy="1299138"/>
          </a:xfrm>
          <a:custGeom>
            <a:avLst/>
            <a:gdLst/>
            <a:ahLst/>
            <a:cxnLst/>
            <a:rect l="l" t="t" r="r" b="b"/>
            <a:pathLst>
              <a:path w="2344153" h="1299138">
                <a:moveTo>
                  <a:pt x="0" y="0"/>
                </a:moveTo>
                <a:lnTo>
                  <a:pt x="2344153" y="0"/>
                </a:lnTo>
                <a:lnTo>
                  <a:pt x="2344153" y="1299137"/>
                </a:lnTo>
                <a:lnTo>
                  <a:pt x="0" y="1299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535864">
            <a:off x="6472386" y="8460074"/>
            <a:ext cx="1152348" cy="1596452"/>
          </a:xfrm>
          <a:custGeom>
            <a:avLst/>
            <a:gdLst/>
            <a:ahLst/>
            <a:cxnLst/>
            <a:rect l="l" t="t" r="r" b="b"/>
            <a:pathLst>
              <a:path w="1152348" h="1596452">
                <a:moveTo>
                  <a:pt x="0" y="0"/>
                </a:moveTo>
                <a:lnTo>
                  <a:pt x="1152348" y="0"/>
                </a:lnTo>
                <a:lnTo>
                  <a:pt x="1152348" y="1596452"/>
                </a:lnTo>
                <a:lnTo>
                  <a:pt x="0" y="15964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019" y="2012040"/>
            <a:ext cx="16603903" cy="6789059"/>
          </a:xfrm>
          <a:prstGeom prst="rect">
            <a:avLst/>
          </a:prstGeom>
        </p:spPr>
      </p:pic>
      <p:sp>
        <p:nvSpPr>
          <p:cNvPr id="9" name="TextBox 11"/>
          <p:cNvSpPr txBox="1"/>
          <p:nvPr/>
        </p:nvSpPr>
        <p:spPr>
          <a:xfrm>
            <a:off x="13262326" y="1335891"/>
            <a:ext cx="2123564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Circle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12724005" y="2009375"/>
            <a:ext cx="107663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590101" y="2714357"/>
            <a:ext cx="107663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3251" y="3377644"/>
            <a:ext cx="107663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791846" y="2714357"/>
            <a:ext cx="343563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Cone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13030200" y="4813003"/>
            <a:ext cx="3733800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Does not have a base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12577310" y="5486487"/>
            <a:ext cx="107663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0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13443406" y="6191469"/>
            <a:ext cx="107663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0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12706556" y="6854756"/>
            <a:ext cx="107663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0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853890" y="6221624"/>
            <a:ext cx="343563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Sphere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</p:spTree>
    <p:extLst>
      <p:ext uri="{BB962C8B-B14F-4D97-AF65-F5344CB8AC3E}">
        <p14:creationId xmlns:p14="http://schemas.microsoft.com/office/powerpoint/2010/main" val="383509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1850" y="774756"/>
            <a:ext cx="16704301" cy="8813181"/>
            <a:chOff x="0" y="0"/>
            <a:chExt cx="4399487" cy="23211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9486" cy="2321167"/>
            </a:xfrm>
            <a:custGeom>
              <a:avLst/>
              <a:gdLst/>
              <a:ahLst/>
              <a:cxnLst/>
              <a:rect l="l" t="t" r="r" b="b"/>
              <a:pathLst>
                <a:path w="4399486" h="2321167">
                  <a:moveTo>
                    <a:pt x="23637" y="0"/>
                  </a:moveTo>
                  <a:lnTo>
                    <a:pt x="4375850" y="0"/>
                  </a:lnTo>
                  <a:cubicBezTo>
                    <a:pt x="4382119" y="0"/>
                    <a:pt x="4388131" y="2490"/>
                    <a:pt x="4392563" y="6923"/>
                  </a:cubicBezTo>
                  <a:cubicBezTo>
                    <a:pt x="4396996" y="11356"/>
                    <a:pt x="4399486" y="17368"/>
                    <a:pt x="4399486" y="23637"/>
                  </a:cubicBezTo>
                  <a:lnTo>
                    <a:pt x="4399486" y="2297530"/>
                  </a:lnTo>
                  <a:cubicBezTo>
                    <a:pt x="4399486" y="2303799"/>
                    <a:pt x="4396996" y="2309811"/>
                    <a:pt x="4392563" y="2314244"/>
                  </a:cubicBezTo>
                  <a:cubicBezTo>
                    <a:pt x="4388131" y="2318677"/>
                    <a:pt x="4382119" y="2321167"/>
                    <a:pt x="4375850" y="2321167"/>
                  </a:cubicBezTo>
                  <a:lnTo>
                    <a:pt x="23637" y="2321167"/>
                  </a:lnTo>
                  <a:cubicBezTo>
                    <a:pt x="10583" y="2321167"/>
                    <a:pt x="0" y="2310584"/>
                    <a:pt x="0" y="2297530"/>
                  </a:cubicBezTo>
                  <a:lnTo>
                    <a:pt x="0" y="23637"/>
                  </a:lnTo>
                  <a:cubicBezTo>
                    <a:pt x="0" y="17368"/>
                    <a:pt x="2490" y="11356"/>
                    <a:pt x="6923" y="6923"/>
                  </a:cubicBezTo>
                  <a:cubicBezTo>
                    <a:pt x="11356" y="2490"/>
                    <a:pt x="17368" y="0"/>
                    <a:pt x="23637" y="0"/>
                  </a:cubicBezTo>
                  <a:close/>
                </a:path>
              </a:pathLst>
            </a:custGeom>
            <a:solidFill>
              <a:srgbClr val="EDE8E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99487" cy="2359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427716">
            <a:off x="16810858" y="1306798"/>
            <a:ext cx="896883" cy="1601578"/>
          </a:xfrm>
          <a:custGeom>
            <a:avLst/>
            <a:gdLst/>
            <a:ahLst/>
            <a:cxnLst/>
            <a:rect l="l" t="t" r="r" b="b"/>
            <a:pathLst>
              <a:path w="896883" h="1601578">
                <a:moveTo>
                  <a:pt x="0" y="0"/>
                </a:moveTo>
                <a:lnTo>
                  <a:pt x="896884" y="0"/>
                </a:lnTo>
                <a:lnTo>
                  <a:pt x="896884" y="1601577"/>
                </a:lnTo>
                <a:lnTo>
                  <a:pt x="0" y="16015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29266" y="1668767"/>
            <a:ext cx="725168" cy="1046830"/>
          </a:xfrm>
          <a:custGeom>
            <a:avLst/>
            <a:gdLst/>
            <a:ahLst/>
            <a:cxnLst/>
            <a:rect l="l" t="t" r="r" b="b"/>
            <a:pathLst>
              <a:path w="725168" h="1046830">
                <a:moveTo>
                  <a:pt x="0" y="0"/>
                </a:moveTo>
                <a:lnTo>
                  <a:pt x="725167" y="0"/>
                </a:lnTo>
                <a:lnTo>
                  <a:pt x="725167" y="1046830"/>
                </a:lnTo>
                <a:lnTo>
                  <a:pt x="0" y="10468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364019">
            <a:off x="528273" y="7463917"/>
            <a:ext cx="1252321" cy="1117981"/>
          </a:xfrm>
          <a:custGeom>
            <a:avLst/>
            <a:gdLst/>
            <a:ahLst/>
            <a:cxnLst/>
            <a:rect l="l" t="t" r="r" b="b"/>
            <a:pathLst>
              <a:path w="1252321" h="1117981">
                <a:moveTo>
                  <a:pt x="0" y="0"/>
                </a:moveTo>
                <a:lnTo>
                  <a:pt x="1252321" y="0"/>
                </a:lnTo>
                <a:lnTo>
                  <a:pt x="1252321" y="1117982"/>
                </a:lnTo>
                <a:lnTo>
                  <a:pt x="0" y="11179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739012" y="7463917"/>
            <a:ext cx="1040577" cy="1040577"/>
          </a:xfrm>
          <a:custGeom>
            <a:avLst/>
            <a:gdLst/>
            <a:ahLst/>
            <a:cxnLst/>
            <a:rect l="l" t="t" r="r" b="b"/>
            <a:pathLst>
              <a:path w="1040577" h="1040577">
                <a:moveTo>
                  <a:pt x="0" y="0"/>
                </a:moveTo>
                <a:lnTo>
                  <a:pt x="1040576" y="0"/>
                </a:lnTo>
                <a:lnTo>
                  <a:pt x="1040576" y="1040577"/>
                </a:lnTo>
                <a:lnTo>
                  <a:pt x="0" y="10405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560169" y="1668767"/>
            <a:ext cx="8793721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37"/>
              </a:lnSpc>
            </a:pPr>
            <a:r>
              <a:rPr lang="en-US" sz="6300" dirty="0">
                <a:solidFill>
                  <a:srgbClr val="000000"/>
                </a:solidFill>
                <a:latin typeface="Eczar SemiBold"/>
                <a:ea typeface="Eczar SemiBold"/>
                <a:cs typeface="Eczar SemiBold"/>
                <a:sym typeface="Eczar SemiBold"/>
              </a:rPr>
              <a:t>PRÁCTICAS MÍNIMAS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48000" y="3802879"/>
            <a:ext cx="11867973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500" b="1" spc="41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tkinson Hyperlegible Bold"/>
                <a:sym typeface="Atkinson Hyperlegible Bold"/>
              </a:rPr>
              <a:t>Solve </a:t>
            </a:r>
            <a:r>
              <a:rPr lang="en-US" sz="4500" b="1" spc="41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tkinson Hyperlegible Bold"/>
                <a:sym typeface="Atkinson Hyperlegible Bold"/>
              </a:rPr>
              <a:t>exercise 14 page 71 of </a:t>
            </a:r>
            <a:r>
              <a:rPr lang="en-US" sz="4500" b="1" spc="41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tkinson Hyperlegible Bold"/>
                <a:sym typeface="Atkinson Hyperlegible Bold"/>
              </a:rPr>
              <a:t>the book </a:t>
            </a:r>
            <a:r>
              <a:rPr lang="en-US" sz="4500" b="1" spc="41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tkinson Hyperlegible Bold"/>
                <a:sym typeface="Atkinson Hyperlegible Bold"/>
              </a:rPr>
              <a:t>"</a:t>
            </a:r>
            <a:r>
              <a:rPr lang="en-US" sz="4500" b="1" spc="41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tkinson Hyperlegible Bold"/>
                <a:sym typeface="Atkinson Hyperlegible Bold"/>
              </a:rPr>
              <a:t>Saber </a:t>
            </a:r>
            <a:r>
              <a:rPr lang="en-US" sz="4500" b="1" spc="41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tkinson Hyperlegible Bold"/>
                <a:sym typeface="Atkinson Hyperlegible Bold"/>
              </a:rPr>
              <a:t>SABER". </a:t>
            </a:r>
            <a:endParaRPr lang="en-US" sz="4500" b="1" spc="41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tkinson Hyperlegible Bold"/>
              <a:sym typeface="Atkinson Hyperlegible Bold"/>
            </a:endParaRPr>
          </a:p>
          <a:p>
            <a:pPr algn="l"/>
            <a:endParaRPr lang="en-US" sz="4500" b="1" spc="41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tkinson Hyperlegible Bold"/>
            </a:endParaRPr>
          </a:p>
          <a:p>
            <a:r>
              <a:rPr lang="en-US" sz="4500" b="1" spc="41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tkinson Hyperlegible Bold"/>
              </a:rPr>
              <a:t>          (</a:t>
            </a:r>
            <a:r>
              <a:rPr lang="en-US" sz="4500" b="1" spc="41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tkinson Hyperlegible Bold"/>
              </a:rPr>
              <a:t>Copy dates on </a:t>
            </a:r>
            <a:r>
              <a:rPr lang="en-US" sz="4500" b="1" spc="41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tkinson Hyperlegible Bold"/>
              </a:rPr>
              <a:t>the page)</a:t>
            </a:r>
            <a:endParaRPr lang="en-US" sz="4500" b="1" spc="41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tkinson Hyperlegible Bold"/>
            </a:endParaRPr>
          </a:p>
          <a:p>
            <a:endParaRPr lang="en-US" sz="4500" b="1" spc="41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tkinson Hyperlegible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8600" y="7966425"/>
            <a:ext cx="8022928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500" b="1" spc="411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tkinson Hyperlegible Bold"/>
                <a:sym typeface="Atkinson Hyperlegible Bold"/>
              </a:rPr>
              <a:t>Evalúa</a:t>
            </a:r>
            <a:r>
              <a:rPr lang="en-US" sz="4500" b="1" spc="41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tkinson Hyperlegible Bold"/>
                <a:sym typeface="Atkinson Hyperlegible Bold"/>
              </a:rPr>
              <a:t> </a:t>
            </a:r>
            <a:r>
              <a:rPr lang="en-US" sz="4500" b="1" spc="411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tkinson Hyperlegible Bold"/>
                <a:sym typeface="Atkinson Hyperlegible Bold"/>
              </a:rPr>
              <a:t>tu</a:t>
            </a:r>
            <a:r>
              <a:rPr lang="en-US" sz="4500" b="1" spc="41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tkinson Hyperlegible Bold"/>
                <a:sym typeface="Atkinson Hyperlegible Bold"/>
              </a:rPr>
              <a:t> Saber</a:t>
            </a:r>
            <a:endParaRPr lang="en-US" sz="4500" b="1" spc="41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tkinson Hyperlegible Bold"/>
              <a:sym typeface="Atkinson Hyperlegible 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1850" y="774756"/>
            <a:ext cx="16704301" cy="8813181"/>
            <a:chOff x="0" y="0"/>
            <a:chExt cx="4399487" cy="23211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9486" cy="2321167"/>
            </a:xfrm>
            <a:custGeom>
              <a:avLst/>
              <a:gdLst/>
              <a:ahLst/>
              <a:cxnLst/>
              <a:rect l="l" t="t" r="r" b="b"/>
              <a:pathLst>
                <a:path w="4399486" h="2321167">
                  <a:moveTo>
                    <a:pt x="23637" y="0"/>
                  </a:moveTo>
                  <a:lnTo>
                    <a:pt x="4375850" y="0"/>
                  </a:lnTo>
                  <a:cubicBezTo>
                    <a:pt x="4382119" y="0"/>
                    <a:pt x="4388131" y="2490"/>
                    <a:pt x="4392563" y="6923"/>
                  </a:cubicBezTo>
                  <a:cubicBezTo>
                    <a:pt x="4396996" y="11356"/>
                    <a:pt x="4399486" y="17368"/>
                    <a:pt x="4399486" y="23637"/>
                  </a:cubicBezTo>
                  <a:lnTo>
                    <a:pt x="4399486" y="2297530"/>
                  </a:lnTo>
                  <a:cubicBezTo>
                    <a:pt x="4399486" y="2303799"/>
                    <a:pt x="4396996" y="2309811"/>
                    <a:pt x="4392563" y="2314244"/>
                  </a:cubicBezTo>
                  <a:cubicBezTo>
                    <a:pt x="4388131" y="2318677"/>
                    <a:pt x="4382119" y="2321167"/>
                    <a:pt x="4375850" y="2321167"/>
                  </a:cubicBezTo>
                  <a:lnTo>
                    <a:pt x="23637" y="2321167"/>
                  </a:lnTo>
                  <a:cubicBezTo>
                    <a:pt x="10583" y="2321167"/>
                    <a:pt x="0" y="2310584"/>
                    <a:pt x="0" y="2297530"/>
                  </a:cubicBezTo>
                  <a:lnTo>
                    <a:pt x="0" y="23637"/>
                  </a:lnTo>
                  <a:cubicBezTo>
                    <a:pt x="0" y="17368"/>
                    <a:pt x="2490" y="11356"/>
                    <a:pt x="6923" y="6923"/>
                  </a:cubicBezTo>
                  <a:cubicBezTo>
                    <a:pt x="11356" y="2490"/>
                    <a:pt x="17368" y="0"/>
                    <a:pt x="23637" y="0"/>
                  </a:cubicBezTo>
                  <a:close/>
                </a:path>
              </a:pathLst>
            </a:custGeom>
            <a:solidFill>
              <a:srgbClr val="EDE8E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99487" cy="2359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427716">
            <a:off x="16810858" y="1306798"/>
            <a:ext cx="896883" cy="1601578"/>
          </a:xfrm>
          <a:custGeom>
            <a:avLst/>
            <a:gdLst/>
            <a:ahLst/>
            <a:cxnLst/>
            <a:rect l="l" t="t" r="r" b="b"/>
            <a:pathLst>
              <a:path w="896883" h="1601578">
                <a:moveTo>
                  <a:pt x="0" y="0"/>
                </a:moveTo>
                <a:lnTo>
                  <a:pt x="896884" y="0"/>
                </a:lnTo>
                <a:lnTo>
                  <a:pt x="896884" y="1601577"/>
                </a:lnTo>
                <a:lnTo>
                  <a:pt x="0" y="16015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29266" y="1668767"/>
            <a:ext cx="725168" cy="1046830"/>
          </a:xfrm>
          <a:custGeom>
            <a:avLst/>
            <a:gdLst/>
            <a:ahLst/>
            <a:cxnLst/>
            <a:rect l="l" t="t" r="r" b="b"/>
            <a:pathLst>
              <a:path w="725168" h="1046830">
                <a:moveTo>
                  <a:pt x="0" y="0"/>
                </a:moveTo>
                <a:lnTo>
                  <a:pt x="725167" y="0"/>
                </a:lnTo>
                <a:lnTo>
                  <a:pt x="725167" y="1046830"/>
                </a:lnTo>
                <a:lnTo>
                  <a:pt x="0" y="10468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364019">
            <a:off x="528273" y="7463917"/>
            <a:ext cx="1252321" cy="1117981"/>
          </a:xfrm>
          <a:custGeom>
            <a:avLst/>
            <a:gdLst/>
            <a:ahLst/>
            <a:cxnLst/>
            <a:rect l="l" t="t" r="r" b="b"/>
            <a:pathLst>
              <a:path w="1252321" h="1117981">
                <a:moveTo>
                  <a:pt x="0" y="0"/>
                </a:moveTo>
                <a:lnTo>
                  <a:pt x="1252321" y="0"/>
                </a:lnTo>
                <a:lnTo>
                  <a:pt x="1252321" y="1117982"/>
                </a:lnTo>
                <a:lnTo>
                  <a:pt x="0" y="11179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739012" y="7463917"/>
            <a:ext cx="1040577" cy="1040577"/>
          </a:xfrm>
          <a:custGeom>
            <a:avLst/>
            <a:gdLst/>
            <a:ahLst/>
            <a:cxnLst/>
            <a:rect l="l" t="t" r="r" b="b"/>
            <a:pathLst>
              <a:path w="1040577" h="1040577">
                <a:moveTo>
                  <a:pt x="0" y="0"/>
                </a:moveTo>
                <a:lnTo>
                  <a:pt x="1040576" y="0"/>
                </a:lnTo>
                <a:lnTo>
                  <a:pt x="1040576" y="1040577"/>
                </a:lnTo>
                <a:lnTo>
                  <a:pt x="0" y="10405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407411" y="1190121"/>
            <a:ext cx="10891413" cy="1038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9"/>
              </a:lnSpc>
            </a:pPr>
            <a:r>
              <a:rPr lang="en-US" sz="7999" dirty="0" smtClean="0">
                <a:solidFill>
                  <a:srgbClr val="195E21"/>
                </a:solidFill>
                <a:latin typeface="Le Petit Cochon"/>
                <a:ea typeface="Le Petit Cochon"/>
                <a:cs typeface="Le Petit Cochon"/>
                <a:sym typeface="Le Petit Cochon"/>
              </a:rPr>
              <a:t>WRAP-UP</a:t>
            </a:r>
            <a:r>
              <a:rPr lang="en-US" sz="7999" dirty="0">
                <a:solidFill>
                  <a:srgbClr val="195E21"/>
                </a:solidFill>
                <a:latin typeface="Le Petit Cochon"/>
                <a:ea typeface="Le Petit Cochon"/>
                <a:cs typeface="Le Petit Cochon"/>
                <a:sym typeface="Le Petit Cochon"/>
              </a:rPr>
              <a:t>: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552828" y="4096357"/>
            <a:ext cx="139730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hlinkClick r:id="rId11"/>
              </a:rPr>
              <a:t>https://</a:t>
            </a:r>
            <a:r>
              <a:rPr lang="en-US" sz="3600" dirty="0" smtClean="0">
                <a:hlinkClick r:id="rId11"/>
              </a:rPr>
              <a:t>wordwall.net/resource/23289568/3d-shapes-faces-edges-vertices</a:t>
            </a:r>
            <a:endParaRPr lang="en-US" sz="3600" dirty="0" smtClean="0"/>
          </a:p>
          <a:p>
            <a:r>
              <a:rPr lang="en-US" sz="3600" dirty="0"/>
              <a:t>3D shapes -Faces, Edges &amp; </a:t>
            </a:r>
            <a:r>
              <a:rPr lang="en-US" sz="3600" dirty="0" smtClean="0"/>
              <a:t>Vertices-Match Up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7155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1850" y="774756"/>
            <a:ext cx="16704301" cy="8813181"/>
            <a:chOff x="0" y="0"/>
            <a:chExt cx="4399487" cy="23211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9486" cy="2321167"/>
            </a:xfrm>
            <a:custGeom>
              <a:avLst/>
              <a:gdLst/>
              <a:ahLst/>
              <a:cxnLst/>
              <a:rect l="l" t="t" r="r" b="b"/>
              <a:pathLst>
                <a:path w="4399486" h="2321167">
                  <a:moveTo>
                    <a:pt x="23637" y="0"/>
                  </a:moveTo>
                  <a:lnTo>
                    <a:pt x="4375850" y="0"/>
                  </a:lnTo>
                  <a:cubicBezTo>
                    <a:pt x="4382119" y="0"/>
                    <a:pt x="4388131" y="2490"/>
                    <a:pt x="4392563" y="6923"/>
                  </a:cubicBezTo>
                  <a:cubicBezTo>
                    <a:pt x="4396996" y="11356"/>
                    <a:pt x="4399486" y="17368"/>
                    <a:pt x="4399486" y="23637"/>
                  </a:cubicBezTo>
                  <a:lnTo>
                    <a:pt x="4399486" y="2297530"/>
                  </a:lnTo>
                  <a:cubicBezTo>
                    <a:pt x="4399486" y="2303799"/>
                    <a:pt x="4396996" y="2309811"/>
                    <a:pt x="4392563" y="2314244"/>
                  </a:cubicBezTo>
                  <a:cubicBezTo>
                    <a:pt x="4388131" y="2318677"/>
                    <a:pt x="4382119" y="2321167"/>
                    <a:pt x="4375850" y="2321167"/>
                  </a:cubicBezTo>
                  <a:lnTo>
                    <a:pt x="23637" y="2321167"/>
                  </a:lnTo>
                  <a:cubicBezTo>
                    <a:pt x="10583" y="2321167"/>
                    <a:pt x="0" y="2310584"/>
                    <a:pt x="0" y="2297530"/>
                  </a:cubicBezTo>
                  <a:lnTo>
                    <a:pt x="0" y="23637"/>
                  </a:lnTo>
                  <a:cubicBezTo>
                    <a:pt x="0" y="17368"/>
                    <a:pt x="2490" y="11356"/>
                    <a:pt x="6923" y="6923"/>
                  </a:cubicBezTo>
                  <a:cubicBezTo>
                    <a:pt x="11356" y="2490"/>
                    <a:pt x="17368" y="0"/>
                    <a:pt x="23637" y="0"/>
                  </a:cubicBezTo>
                  <a:close/>
                </a:path>
              </a:pathLst>
            </a:custGeom>
            <a:solidFill>
              <a:srgbClr val="EDE8E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99487" cy="2359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427716">
            <a:off x="16810858" y="1306798"/>
            <a:ext cx="896883" cy="1601578"/>
          </a:xfrm>
          <a:custGeom>
            <a:avLst/>
            <a:gdLst/>
            <a:ahLst/>
            <a:cxnLst/>
            <a:rect l="l" t="t" r="r" b="b"/>
            <a:pathLst>
              <a:path w="896883" h="1601578">
                <a:moveTo>
                  <a:pt x="0" y="0"/>
                </a:moveTo>
                <a:lnTo>
                  <a:pt x="896884" y="0"/>
                </a:lnTo>
                <a:lnTo>
                  <a:pt x="896884" y="1601577"/>
                </a:lnTo>
                <a:lnTo>
                  <a:pt x="0" y="16015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29266" y="1668767"/>
            <a:ext cx="725168" cy="1046830"/>
          </a:xfrm>
          <a:custGeom>
            <a:avLst/>
            <a:gdLst/>
            <a:ahLst/>
            <a:cxnLst/>
            <a:rect l="l" t="t" r="r" b="b"/>
            <a:pathLst>
              <a:path w="725168" h="1046830">
                <a:moveTo>
                  <a:pt x="0" y="0"/>
                </a:moveTo>
                <a:lnTo>
                  <a:pt x="725167" y="0"/>
                </a:lnTo>
                <a:lnTo>
                  <a:pt x="725167" y="1046830"/>
                </a:lnTo>
                <a:lnTo>
                  <a:pt x="0" y="10468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364019">
            <a:off x="528273" y="7463917"/>
            <a:ext cx="1252321" cy="1117981"/>
          </a:xfrm>
          <a:custGeom>
            <a:avLst/>
            <a:gdLst/>
            <a:ahLst/>
            <a:cxnLst/>
            <a:rect l="l" t="t" r="r" b="b"/>
            <a:pathLst>
              <a:path w="1252321" h="1117981">
                <a:moveTo>
                  <a:pt x="0" y="0"/>
                </a:moveTo>
                <a:lnTo>
                  <a:pt x="1252321" y="0"/>
                </a:lnTo>
                <a:lnTo>
                  <a:pt x="1252321" y="1117982"/>
                </a:lnTo>
                <a:lnTo>
                  <a:pt x="0" y="11179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739012" y="7463917"/>
            <a:ext cx="1040577" cy="1040577"/>
          </a:xfrm>
          <a:custGeom>
            <a:avLst/>
            <a:gdLst/>
            <a:ahLst/>
            <a:cxnLst/>
            <a:rect l="l" t="t" r="r" b="b"/>
            <a:pathLst>
              <a:path w="1040577" h="1040577">
                <a:moveTo>
                  <a:pt x="0" y="0"/>
                </a:moveTo>
                <a:lnTo>
                  <a:pt x="1040576" y="0"/>
                </a:lnTo>
                <a:lnTo>
                  <a:pt x="1040576" y="1040577"/>
                </a:lnTo>
                <a:lnTo>
                  <a:pt x="0" y="10405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885666" y="3374591"/>
            <a:ext cx="9150847" cy="5883709"/>
          </a:xfrm>
          <a:custGeom>
            <a:avLst/>
            <a:gdLst/>
            <a:ahLst/>
            <a:cxnLst/>
            <a:rect l="l" t="t" r="r" b="b"/>
            <a:pathLst>
              <a:path w="9150847" h="5883709">
                <a:moveTo>
                  <a:pt x="0" y="0"/>
                </a:moveTo>
                <a:lnTo>
                  <a:pt x="9150847" y="0"/>
                </a:lnTo>
                <a:lnTo>
                  <a:pt x="9150847" y="5883709"/>
                </a:lnTo>
                <a:lnTo>
                  <a:pt x="0" y="588370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407411" y="1190121"/>
            <a:ext cx="10891413" cy="1978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9"/>
              </a:lnSpc>
            </a:pPr>
            <a:r>
              <a:rPr lang="en-US" sz="7999">
                <a:solidFill>
                  <a:srgbClr val="195E21"/>
                </a:solidFill>
                <a:latin typeface="Le Petit Cochon"/>
                <a:ea typeface="Le Petit Cochon"/>
                <a:cs typeface="Le Petit Cochon"/>
                <a:sym typeface="Le Petit Cochon"/>
              </a:rPr>
              <a:t>WARM-UP: </a:t>
            </a:r>
          </a:p>
          <a:p>
            <a:pPr algn="ctr">
              <a:lnSpc>
                <a:spcPts val="7599"/>
              </a:lnSpc>
            </a:pPr>
            <a:r>
              <a:rPr lang="en-US" sz="7999">
                <a:solidFill>
                  <a:srgbClr val="195E21"/>
                </a:solidFill>
                <a:latin typeface="Le Petit Cochon"/>
                <a:ea typeface="Le Petit Cochon"/>
                <a:cs typeface="Le Petit Cochon"/>
                <a:sym typeface="Le Petit Cochon"/>
              </a:rPr>
              <a:t>MINI CHALLENGE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79603" y="3842002"/>
            <a:ext cx="4968004" cy="2534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5400" spc="-223" dirty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If you fold the net, which solid can be formed</a:t>
            </a:r>
            <a:r>
              <a:rPr lang="en-US" sz="54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?</a:t>
            </a:r>
            <a:endParaRPr lang="en-US" sz="54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02006" y="9126272"/>
            <a:ext cx="74544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hlinkClick r:id="rId11"/>
              </a:rPr>
              <a:t>https://</a:t>
            </a:r>
            <a:r>
              <a:rPr lang="en-US" sz="2700" dirty="0" smtClean="0">
                <a:hlinkClick r:id="rId11"/>
              </a:rPr>
              <a:t>www.youtube.com/watch?v=CYVmmTaqIPU</a:t>
            </a:r>
            <a:endParaRPr lang="en-US" sz="2700" dirty="0" smtClean="0"/>
          </a:p>
          <a:p>
            <a:r>
              <a:rPr lang="en-US" sz="2700" dirty="0"/>
              <a:t>Learn About Faces, Edges and Vertices - 3D </a:t>
            </a:r>
            <a:r>
              <a:rPr lang="en-US" sz="2700" dirty="0" smtClean="0"/>
              <a:t>Shapes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5198" y="1028700"/>
            <a:ext cx="16704301" cy="8813181"/>
            <a:chOff x="0" y="0"/>
            <a:chExt cx="4399487" cy="23211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9486" cy="2321167"/>
            </a:xfrm>
            <a:custGeom>
              <a:avLst/>
              <a:gdLst/>
              <a:ahLst/>
              <a:cxnLst/>
              <a:rect l="l" t="t" r="r" b="b"/>
              <a:pathLst>
                <a:path w="4399486" h="2321167">
                  <a:moveTo>
                    <a:pt x="23637" y="0"/>
                  </a:moveTo>
                  <a:lnTo>
                    <a:pt x="4375850" y="0"/>
                  </a:lnTo>
                  <a:cubicBezTo>
                    <a:pt x="4382119" y="0"/>
                    <a:pt x="4388131" y="2490"/>
                    <a:pt x="4392563" y="6923"/>
                  </a:cubicBezTo>
                  <a:cubicBezTo>
                    <a:pt x="4396996" y="11356"/>
                    <a:pt x="4399486" y="17368"/>
                    <a:pt x="4399486" y="23637"/>
                  </a:cubicBezTo>
                  <a:lnTo>
                    <a:pt x="4399486" y="2297530"/>
                  </a:lnTo>
                  <a:cubicBezTo>
                    <a:pt x="4399486" y="2303799"/>
                    <a:pt x="4396996" y="2309811"/>
                    <a:pt x="4392563" y="2314244"/>
                  </a:cubicBezTo>
                  <a:cubicBezTo>
                    <a:pt x="4388131" y="2318677"/>
                    <a:pt x="4382119" y="2321167"/>
                    <a:pt x="4375850" y="2321167"/>
                  </a:cubicBezTo>
                  <a:lnTo>
                    <a:pt x="23637" y="2321167"/>
                  </a:lnTo>
                  <a:cubicBezTo>
                    <a:pt x="10583" y="2321167"/>
                    <a:pt x="0" y="2310584"/>
                    <a:pt x="0" y="2297530"/>
                  </a:cubicBezTo>
                  <a:lnTo>
                    <a:pt x="0" y="23637"/>
                  </a:lnTo>
                  <a:cubicBezTo>
                    <a:pt x="0" y="17368"/>
                    <a:pt x="2490" y="11356"/>
                    <a:pt x="6923" y="6923"/>
                  </a:cubicBezTo>
                  <a:cubicBezTo>
                    <a:pt x="11356" y="2490"/>
                    <a:pt x="17368" y="0"/>
                    <a:pt x="23637" y="0"/>
                  </a:cubicBezTo>
                  <a:close/>
                </a:path>
              </a:pathLst>
            </a:custGeom>
            <a:solidFill>
              <a:srgbClr val="EFAA9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99487" cy="2359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81213" y="6475754"/>
            <a:ext cx="1094974" cy="1476068"/>
          </a:xfrm>
          <a:custGeom>
            <a:avLst/>
            <a:gdLst/>
            <a:ahLst/>
            <a:cxnLst/>
            <a:rect l="l" t="t" r="r" b="b"/>
            <a:pathLst>
              <a:path w="1094974" h="1476068">
                <a:moveTo>
                  <a:pt x="0" y="0"/>
                </a:moveTo>
                <a:lnTo>
                  <a:pt x="1094974" y="0"/>
                </a:lnTo>
                <a:lnTo>
                  <a:pt x="1094974" y="1476067"/>
                </a:lnTo>
                <a:lnTo>
                  <a:pt x="0" y="14760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722981" y="1537812"/>
            <a:ext cx="1104715" cy="1594733"/>
          </a:xfrm>
          <a:custGeom>
            <a:avLst/>
            <a:gdLst/>
            <a:ahLst/>
            <a:cxnLst/>
            <a:rect l="l" t="t" r="r" b="b"/>
            <a:pathLst>
              <a:path w="1104715" h="1594733">
                <a:moveTo>
                  <a:pt x="0" y="0"/>
                </a:moveTo>
                <a:lnTo>
                  <a:pt x="1104715" y="0"/>
                </a:lnTo>
                <a:lnTo>
                  <a:pt x="1104715" y="1594733"/>
                </a:lnTo>
                <a:lnTo>
                  <a:pt x="0" y="15947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769101" y="7481230"/>
            <a:ext cx="980398" cy="941182"/>
          </a:xfrm>
          <a:custGeom>
            <a:avLst/>
            <a:gdLst/>
            <a:ahLst/>
            <a:cxnLst/>
            <a:rect l="l" t="t" r="r" b="b"/>
            <a:pathLst>
              <a:path w="980398" h="941182">
                <a:moveTo>
                  <a:pt x="0" y="0"/>
                </a:moveTo>
                <a:lnTo>
                  <a:pt x="980398" y="0"/>
                </a:lnTo>
                <a:lnTo>
                  <a:pt x="980398" y="941182"/>
                </a:lnTo>
                <a:lnTo>
                  <a:pt x="0" y="9411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08412" y="1878331"/>
            <a:ext cx="1040577" cy="1040577"/>
          </a:xfrm>
          <a:custGeom>
            <a:avLst/>
            <a:gdLst/>
            <a:ahLst/>
            <a:cxnLst/>
            <a:rect l="l" t="t" r="r" b="b"/>
            <a:pathLst>
              <a:path w="1040577" h="1040577">
                <a:moveTo>
                  <a:pt x="0" y="0"/>
                </a:moveTo>
                <a:lnTo>
                  <a:pt x="1040576" y="0"/>
                </a:lnTo>
                <a:lnTo>
                  <a:pt x="1040576" y="1040577"/>
                </a:lnTo>
                <a:lnTo>
                  <a:pt x="0" y="10405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066384" y="3540182"/>
            <a:ext cx="15192914" cy="5443734"/>
          </a:xfrm>
          <a:custGeom>
            <a:avLst/>
            <a:gdLst/>
            <a:ahLst/>
            <a:cxnLst/>
            <a:rect l="l" t="t" r="r" b="b"/>
            <a:pathLst>
              <a:path w="14515313" h="4303046">
                <a:moveTo>
                  <a:pt x="0" y="0"/>
                </a:moveTo>
                <a:lnTo>
                  <a:pt x="14515313" y="0"/>
                </a:lnTo>
                <a:lnTo>
                  <a:pt x="14515313" y="4303046"/>
                </a:lnTo>
                <a:lnTo>
                  <a:pt x="0" y="430304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3377" b="-277421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260736" y="1228725"/>
            <a:ext cx="12228624" cy="2600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50"/>
              </a:lnSpc>
            </a:pPr>
            <a:r>
              <a:rPr lang="en-US" sz="10050">
                <a:solidFill>
                  <a:srgbClr val="503530"/>
                </a:solidFill>
                <a:latin typeface="Le Petit Cochon"/>
                <a:ea typeface="Le Petit Cochon"/>
                <a:cs typeface="Le Petit Cochon"/>
                <a:sym typeface="Le Petit Cochon"/>
              </a:rPr>
              <a:t>ACTIVITY: COMPLETE THE CHART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401307" y="4013375"/>
            <a:ext cx="2123564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Triangle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68127" y="4765583"/>
            <a:ext cx="1076633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5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13924773" y="5458039"/>
            <a:ext cx="107663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6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13319189" y="6316004"/>
            <a:ext cx="107663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9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2784777" y="5458039"/>
            <a:ext cx="2895600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Triangular prism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AA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1850" y="736909"/>
            <a:ext cx="16704301" cy="8813181"/>
            <a:chOff x="0" y="0"/>
            <a:chExt cx="4399487" cy="23211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9486" cy="2321167"/>
            </a:xfrm>
            <a:custGeom>
              <a:avLst/>
              <a:gdLst/>
              <a:ahLst/>
              <a:cxnLst/>
              <a:rect l="l" t="t" r="r" b="b"/>
              <a:pathLst>
                <a:path w="4399486" h="2321167">
                  <a:moveTo>
                    <a:pt x="23637" y="0"/>
                  </a:moveTo>
                  <a:lnTo>
                    <a:pt x="4375850" y="0"/>
                  </a:lnTo>
                  <a:cubicBezTo>
                    <a:pt x="4382119" y="0"/>
                    <a:pt x="4388131" y="2490"/>
                    <a:pt x="4392563" y="6923"/>
                  </a:cubicBezTo>
                  <a:cubicBezTo>
                    <a:pt x="4396996" y="11356"/>
                    <a:pt x="4399486" y="17368"/>
                    <a:pt x="4399486" y="23637"/>
                  </a:cubicBezTo>
                  <a:lnTo>
                    <a:pt x="4399486" y="2297530"/>
                  </a:lnTo>
                  <a:cubicBezTo>
                    <a:pt x="4399486" y="2303799"/>
                    <a:pt x="4396996" y="2309811"/>
                    <a:pt x="4392563" y="2314244"/>
                  </a:cubicBezTo>
                  <a:cubicBezTo>
                    <a:pt x="4388131" y="2318677"/>
                    <a:pt x="4382119" y="2321167"/>
                    <a:pt x="4375850" y="2321167"/>
                  </a:cubicBezTo>
                  <a:lnTo>
                    <a:pt x="23637" y="2321167"/>
                  </a:lnTo>
                  <a:cubicBezTo>
                    <a:pt x="10583" y="2321167"/>
                    <a:pt x="0" y="2310584"/>
                    <a:pt x="0" y="2297530"/>
                  </a:cubicBezTo>
                  <a:lnTo>
                    <a:pt x="0" y="23637"/>
                  </a:lnTo>
                  <a:cubicBezTo>
                    <a:pt x="0" y="17368"/>
                    <a:pt x="2490" y="11356"/>
                    <a:pt x="6923" y="6923"/>
                  </a:cubicBezTo>
                  <a:cubicBezTo>
                    <a:pt x="11356" y="2490"/>
                    <a:pt x="17368" y="0"/>
                    <a:pt x="23637" y="0"/>
                  </a:cubicBezTo>
                  <a:close/>
                </a:path>
              </a:pathLst>
            </a:custGeom>
            <a:solidFill>
              <a:srgbClr val="EDE8E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99487" cy="2359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27554" y="1373991"/>
            <a:ext cx="2344153" cy="1299138"/>
          </a:xfrm>
          <a:custGeom>
            <a:avLst/>
            <a:gdLst/>
            <a:ahLst/>
            <a:cxnLst/>
            <a:rect l="l" t="t" r="r" b="b"/>
            <a:pathLst>
              <a:path w="2344153" h="1299138">
                <a:moveTo>
                  <a:pt x="0" y="0"/>
                </a:moveTo>
                <a:lnTo>
                  <a:pt x="2344153" y="0"/>
                </a:lnTo>
                <a:lnTo>
                  <a:pt x="2344153" y="1299137"/>
                </a:lnTo>
                <a:lnTo>
                  <a:pt x="0" y="1299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535864">
            <a:off x="6472386" y="8460074"/>
            <a:ext cx="1152348" cy="1596452"/>
          </a:xfrm>
          <a:custGeom>
            <a:avLst/>
            <a:gdLst/>
            <a:ahLst/>
            <a:cxnLst/>
            <a:rect l="l" t="t" r="r" b="b"/>
            <a:pathLst>
              <a:path w="1152348" h="1596452">
                <a:moveTo>
                  <a:pt x="0" y="0"/>
                </a:moveTo>
                <a:lnTo>
                  <a:pt x="1152348" y="0"/>
                </a:lnTo>
                <a:lnTo>
                  <a:pt x="1152348" y="1596452"/>
                </a:lnTo>
                <a:lnTo>
                  <a:pt x="0" y="15964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91846" y="2673128"/>
            <a:ext cx="16467454" cy="6737572"/>
          </a:xfrm>
          <a:custGeom>
            <a:avLst/>
            <a:gdLst/>
            <a:ahLst/>
            <a:cxnLst/>
            <a:rect l="l" t="t" r="r" b="b"/>
            <a:pathLst>
              <a:path w="16467450" h="6644706">
                <a:moveTo>
                  <a:pt x="0" y="0"/>
                </a:moveTo>
                <a:lnTo>
                  <a:pt x="16467450" y="0"/>
                </a:lnTo>
                <a:lnTo>
                  <a:pt x="16467450" y="6644706"/>
                </a:lnTo>
                <a:lnTo>
                  <a:pt x="0" y="66447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71410" r="-2454" b="-103399"/>
            </a:stretch>
          </a:blipFill>
        </p:spPr>
      </p:sp>
      <p:sp>
        <p:nvSpPr>
          <p:cNvPr id="8" name="TextBox 11"/>
          <p:cNvSpPr txBox="1"/>
          <p:nvPr/>
        </p:nvSpPr>
        <p:spPr>
          <a:xfrm>
            <a:off x="13387706" y="2165968"/>
            <a:ext cx="2123564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Rectangle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12993738" y="2878265"/>
            <a:ext cx="107663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6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13911172" y="3572428"/>
            <a:ext cx="107663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8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152936" y="4228085"/>
            <a:ext cx="107663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12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87400" y="5614340"/>
            <a:ext cx="2123564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Pentagon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12949082" y="6300784"/>
            <a:ext cx="107663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7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13900770" y="6975694"/>
            <a:ext cx="107663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10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13244030" y="7650604"/>
            <a:ext cx="107663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15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1676400" y="3464964"/>
            <a:ext cx="2895600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Rectangular prism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1676400" y="6887483"/>
            <a:ext cx="2895600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Pentagonal prism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AA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1850" y="736909"/>
            <a:ext cx="16704301" cy="8813181"/>
            <a:chOff x="0" y="0"/>
            <a:chExt cx="4399487" cy="23211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9486" cy="2321167"/>
            </a:xfrm>
            <a:custGeom>
              <a:avLst/>
              <a:gdLst/>
              <a:ahLst/>
              <a:cxnLst/>
              <a:rect l="l" t="t" r="r" b="b"/>
              <a:pathLst>
                <a:path w="4399486" h="2321167">
                  <a:moveTo>
                    <a:pt x="23637" y="0"/>
                  </a:moveTo>
                  <a:lnTo>
                    <a:pt x="4375850" y="0"/>
                  </a:lnTo>
                  <a:cubicBezTo>
                    <a:pt x="4382119" y="0"/>
                    <a:pt x="4388131" y="2490"/>
                    <a:pt x="4392563" y="6923"/>
                  </a:cubicBezTo>
                  <a:cubicBezTo>
                    <a:pt x="4396996" y="11356"/>
                    <a:pt x="4399486" y="17368"/>
                    <a:pt x="4399486" y="23637"/>
                  </a:cubicBezTo>
                  <a:lnTo>
                    <a:pt x="4399486" y="2297530"/>
                  </a:lnTo>
                  <a:cubicBezTo>
                    <a:pt x="4399486" y="2303799"/>
                    <a:pt x="4396996" y="2309811"/>
                    <a:pt x="4392563" y="2314244"/>
                  </a:cubicBezTo>
                  <a:cubicBezTo>
                    <a:pt x="4388131" y="2318677"/>
                    <a:pt x="4382119" y="2321167"/>
                    <a:pt x="4375850" y="2321167"/>
                  </a:cubicBezTo>
                  <a:lnTo>
                    <a:pt x="23637" y="2321167"/>
                  </a:lnTo>
                  <a:cubicBezTo>
                    <a:pt x="10583" y="2321167"/>
                    <a:pt x="0" y="2310584"/>
                    <a:pt x="0" y="2297530"/>
                  </a:cubicBezTo>
                  <a:lnTo>
                    <a:pt x="0" y="23637"/>
                  </a:lnTo>
                  <a:cubicBezTo>
                    <a:pt x="0" y="17368"/>
                    <a:pt x="2490" y="11356"/>
                    <a:pt x="6923" y="6923"/>
                  </a:cubicBezTo>
                  <a:cubicBezTo>
                    <a:pt x="11356" y="2490"/>
                    <a:pt x="17368" y="0"/>
                    <a:pt x="23637" y="0"/>
                  </a:cubicBezTo>
                  <a:close/>
                </a:path>
              </a:pathLst>
            </a:custGeom>
            <a:solidFill>
              <a:srgbClr val="EDE8E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99487" cy="2359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27554" y="1373991"/>
            <a:ext cx="2344153" cy="1299138"/>
          </a:xfrm>
          <a:custGeom>
            <a:avLst/>
            <a:gdLst/>
            <a:ahLst/>
            <a:cxnLst/>
            <a:rect l="l" t="t" r="r" b="b"/>
            <a:pathLst>
              <a:path w="2344153" h="1299138">
                <a:moveTo>
                  <a:pt x="0" y="0"/>
                </a:moveTo>
                <a:lnTo>
                  <a:pt x="2344153" y="0"/>
                </a:lnTo>
                <a:lnTo>
                  <a:pt x="2344153" y="1299137"/>
                </a:lnTo>
                <a:lnTo>
                  <a:pt x="0" y="1299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535864">
            <a:off x="6472386" y="8460074"/>
            <a:ext cx="1152348" cy="1596452"/>
          </a:xfrm>
          <a:custGeom>
            <a:avLst/>
            <a:gdLst/>
            <a:ahLst/>
            <a:cxnLst/>
            <a:rect l="l" t="t" r="r" b="b"/>
            <a:pathLst>
              <a:path w="1152348" h="1596452">
                <a:moveTo>
                  <a:pt x="0" y="0"/>
                </a:moveTo>
                <a:lnTo>
                  <a:pt x="1152348" y="0"/>
                </a:lnTo>
                <a:lnTo>
                  <a:pt x="1152348" y="1596452"/>
                </a:lnTo>
                <a:lnTo>
                  <a:pt x="0" y="15964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325845" y="2400300"/>
            <a:ext cx="15134860" cy="6296186"/>
          </a:xfrm>
          <a:custGeom>
            <a:avLst/>
            <a:gdLst/>
            <a:ahLst/>
            <a:cxnLst/>
            <a:rect l="l" t="t" r="r" b="b"/>
            <a:pathLst>
              <a:path w="16096520" h="6945755">
                <a:moveTo>
                  <a:pt x="0" y="0"/>
                </a:moveTo>
                <a:lnTo>
                  <a:pt x="16096520" y="0"/>
                </a:lnTo>
                <a:lnTo>
                  <a:pt x="16096520" y="6945755"/>
                </a:lnTo>
                <a:lnTo>
                  <a:pt x="0" y="69457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58533" r="-3074"/>
            </a:stretch>
          </a:blipFill>
        </p:spPr>
      </p:sp>
      <p:sp>
        <p:nvSpPr>
          <p:cNvPr id="12" name="TextBox 11"/>
          <p:cNvSpPr txBox="1"/>
          <p:nvPr/>
        </p:nvSpPr>
        <p:spPr>
          <a:xfrm>
            <a:off x="13639800" y="1813601"/>
            <a:ext cx="2123564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Hexagon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13741961" y="2485440"/>
            <a:ext cx="107663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8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14381973" y="3118524"/>
            <a:ext cx="107663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12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13396430" y="3686393"/>
            <a:ext cx="107663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18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13737005" y="5038361"/>
            <a:ext cx="2123564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Heptagon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13741961" y="5679409"/>
            <a:ext cx="107663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9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14381973" y="6211759"/>
            <a:ext cx="107663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14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9" name="TextBox 11"/>
          <p:cNvSpPr txBox="1"/>
          <p:nvPr/>
        </p:nvSpPr>
        <p:spPr>
          <a:xfrm>
            <a:off x="13396430" y="6907156"/>
            <a:ext cx="107663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21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20" name="TextBox 11"/>
          <p:cNvSpPr txBox="1"/>
          <p:nvPr/>
        </p:nvSpPr>
        <p:spPr>
          <a:xfrm>
            <a:off x="3024966" y="3123967"/>
            <a:ext cx="2895600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Hexagonal prism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21" name="TextBox 11"/>
          <p:cNvSpPr txBox="1"/>
          <p:nvPr/>
        </p:nvSpPr>
        <p:spPr>
          <a:xfrm>
            <a:off x="3024966" y="6320457"/>
            <a:ext cx="2895600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Heptagonal prism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1850" y="736909"/>
            <a:ext cx="16704301" cy="8813181"/>
            <a:chOff x="0" y="0"/>
            <a:chExt cx="4399487" cy="23211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9486" cy="2321167"/>
            </a:xfrm>
            <a:custGeom>
              <a:avLst/>
              <a:gdLst/>
              <a:ahLst/>
              <a:cxnLst/>
              <a:rect l="l" t="t" r="r" b="b"/>
              <a:pathLst>
                <a:path w="4399486" h="2321167">
                  <a:moveTo>
                    <a:pt x="23637" y="0"/>
                  </a:moveTo>
                  <a:lnTo>
                    <a:pt x="4375850" y="0"/>
                  </a:lnTo>
                  <a:cubicBezTo>
                    <a:pt x="4382119" y="0"/>
                    <a:pt x="4388131" y="2490"/>
                    <a:pt x="4392563" y="6923"/>
                  </a:cubicBezTo>
                  <a:cubicBezTo>
                    <a:pt x="4396996" y="11356"/>
                    <a:pt x="4399486" y="17368"/>
                    <a:pt x="4399486" y="23637"/>
                  </a:cubicBezTo>
                  <a:lnTo>
                    <a:pt x="4399486" y="2297530"/>
                  </a:lnTo>
                  <a:cubicBezTo>
                    <a:pt x="4399486" y="2303799"/>
                    <a:pt x="4396996" y="2309811"/>
                    <a:pt x="4392563" y="2314244"/>
                  </a:cubicBezTo>
                  <a:cubicBezTo>
                    <a:pt x="4388131" y="2318677"/>
                    <a:pt x="4382119" y="2321167"/>
                    <a:pt x="4375850" y="2321167"/>
                  </a:cubicBezTo>
                  <a:lnTo>
                    <a:pt x="23637" y="2321167"/>
                  </a:lnTo>
                  <a:cubicBezTo>
                    <a:pt x="10583" y="2321167"/>
                    <a:pt x="0" y="2310584"/>
                    <a:pt x="0" y="2297530"/>
                  </a:cubicBezTo>
                  <a:lnTo>
                    <a:pt x="0" y="23637"/>
                  </a:lnTo>
                  <a:cubicBezTo>
                    <a:pt x="0" y="17368"/>
                    <a:pt x="2490" y="11356"/>
                    <a:pt x="6923" y="6923"/>
                  </a:cubicBezTo>
                  <a:cubicBezTo>
                    <a:pt x="11356" y="2490"/>
                    <a:pt x="17368" y="0"/>
                    <a:pt x="23637" y="0"/>
                  </a:cubicBezTo>
                  <a:close/>
                </a:path>
              </a:pathLst>
            </a:custGeom>
            <a:solidFill>
              <a:srgbClr val="EDE8E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99487" cy="2359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634285">
            <a:off x="2760005" y="1299299"/>
            <a:ext cx="2202764" cy="2090623"/>
          </a:xfrm>
          <a:custGeom>
            <a:avLst/>
            <a:gdLst/>
            <a:ahLst/>
            <a:cxnLst/>
            <a:rect l="l" t="t" r="r" b="b"/>
            <a:pathLst>
              <a:path w="2202764" h="2090623">
                <a:moveTo>
                  <a:pt x="0" y="0"/>
                </a:moveTo>
                <a:lnTo>
                  <a:pt x="2202764" y="0"/>
                </a:lnTo>
                <a:lnTo>
                  <a:pt x="2202764" y="2090623"/>
                </a:lnTo>
                <a:lnTo>
                  <a:pt x="0" y="2090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730172" y="1470330"/>
            <a:ext cx="827656" cy="541738"/>
          </a:xfrm>
          <a:custGeom>
            <a:avLst/>
            <a:gdLst/>
            <a:ahLst/>
            <a:cxnLst/>
            <a:rect l="l" t="t" r="r" b="b"/>
            <a:pathLst>
              <a:path w="827656" h="541738">
                <a:moveTo>
                  <a:pt x="0" y="0"/>
                </a:moveTo>
                <a:lnTo>
                  <a:pt x="827656" y="0"/>
                </a:lnTo>
                <a:lnTo>
                  <a:pt x="827656" y="541738"/>
                </a:lnTo>
                <a:lnTo>
                  <a:pt x="0" y="5417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730172" y="9258300"/>
            <a:ext cx="904027" cy="867866"/>
          </a:xfrm>
          <a:custGeom>
            <a:avLst/>
            <a:gdLst/>
            <a:ahLst/>
            <a:cxnLst/>
            <a:rect l="l" t="t" r="r" b="b"/>
            <a:pathLst>
              <a:path w="904027" h="867866">
                <a:moveTo>
                  <a:pt x="0" y="0"/>
                </a:moveTo>
                <a:lnTo>
                  <a:pt x="904027" y="0"/>
                </a:lnTo>
                <a:lnTo>
                  <a:pt x="904027" y="867866"/>
                </a:lnTo>
                <a:lnTo>
                  <a:pt x="0" y="8678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33679">
            <a:off x="14026671" y="4080144"/>
            <a:ext cx="5332980" cy="8193125"/>
          </a:xfrm>
          <a:custGeom>
            <a:avLst/>
            <a:gdLst/>
            <a:ahLst/>
            <a:cxnLst/>
            <a:rect l="l" t="t" r="r" b="b"/>
            <a:pathLst>
              <a:path w="5332980" h="8193125">
                <a:moveTo>
                  <a:pt x="0" y="0"/>
                </a:moveTo>
                <a:lnTo>
                  <a:pt x="5332980" y="0"/>
                </a:lnTo>
                <a:lnTo>
                  <a:pt x="5332980" y="8193126"/>
                </a:lnTo>
                <a:lnTo>
                  <a:pt x="0" y="81931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427716">
            <a:off x="13868257" y="653593"/>
            <a:ext cx="1285007" cy="2294655"/>
          </a:xfrm>
          <a:custGeom>
            <a:avLst/>
            <a:gdLst/>
            <a:ahLst/>
            <a:cxnLst/>
            <a:rect l="l" t="t" r="r" b="b"/>
            <a:pathLst>
              <a:path w="1285007" h="2294655">
                <a:moveTo>
                  <a:pt x="0" y="0"/>
                </a:moveTo>
                <a:lnTo>
                  <a:pt x="1285006" y="0"/>
                </a:lnTo>
                <a:lnTo>
                  <a:pt x="1285006" y="2294655"/>
                </a:lnTo>
                <a:lnTo>
                  <a:pt x="0" y="22946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88578" y="1741199"/>
            <a:ext cx="806544" cy="1746453"/>
          </a:xfrm>
          <a:custGeom>
            <a:avLst/>
            <a:gdLst/>
            <a:ahLst/>
            <a:cxnLst/>
            <a:rect l="l" t="t" r="r" b="b"/>
            <a:pathLst>
              <a:path w="806544" h="1746453">
                <a:moveTo>
                  <a:pt x="0" y="0"/>
                </a:moveTo>
                <a:lnTo>
                  <a:pt x="806543" y="0"/>
                </a:lnTo>
                <a:lnTo>
                  <a:pt x="806543" y="1746453"/>
                </a:lnTo>
                <a:lnTo>
                  <a:pt x="0" y="17464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198393" y="4498094"/>
            <a:ext cx="5786905" cy="7200900"/>
          </a:xfrm>
          <a:custGeom>
            <a:avLst/>
            <a:gdLst/>
            <a:ahLst/>
            <a:cxnLst/>
            <a:rect l="l" t="t" r="r" b="b"/>
            <a:pathLst>
              <a:path w="5786905" h="7200900">
                <a:moveTo>
                  <a:pt x="5786905" y="0"/>
                </a:moveTo>
                <a:lnTo>
                  <a:pt x="0" y="0"/>
                </a:lnTo>
                <a:lnTo>
                  <a:pt x="0" y="7200900"/>
                </a:lnTo>
                <a:lnTo>
                  <a:pt x="5786905" y="7200900"/>
                </a:lnTo>
                <a:lnTo>
                  <a:pt x="5786905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586925" y="3801797"/>
            <a:ext cx="12749773" cy="2222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99"/>
              </a:lnSpc>
            </a:pPr>
            <a:r>
              <a:rPr lang="en-US" sz="14665" spc="1378">
                <a:solidFill>
                  <a:srgbClr val="381F1B"/>
                </a:solidFill>
                <a:latin typeface="Le Petit Cochon"/>
                <a:ea typeface="Le Petit Cochon"/>
                <a:cs typeface="Le Petit Cochon"/>
                <a:sym typeface="Le Petit Cochon"/>
              </a:rPr>
              <a:t>H2. PYRAMIDS</a:t>
            </a:r>
          </a:p>
        </p:txBody>
      </p:sp>
      <p:sp>
        <p:nvSpPr>
          <p:cNvPr id="14" name="Freeform 14"/>
          <p:cNvSpPr/>
          <p:nvPr/>
        </p:nvSpPr>
        <p:spPr>
          <a:xfrm rot="491226">
            <a:off x="16896716" y="1741199"/>
            <a:ext cx="725168" cy="1046830"/>
          </a:xfrm>
          <a:custGeom>
            <a:avLst/>
            <a:gdLst/>
            <a:ahLst/>
            <a:cxnLst/>
            <a:rect l="l" t="t" r="r" b="b"/>
            <a:pathLst>
              <a:path w="725168" h="1046830">
                <a:moveTo>
                  <a:pt x="0" y="0"/>
                </a:moveTo>
                <a:lnTo>
                  <a:pt x="725168" y="0"/>
                </a:lnTo>
                <a:lnTo>
                  <a:pt x="725168" y="1046830"/>
                </a:lnTo>
                <a:lnTo>
                  <a:pt x="0" y="104683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861387" y="1837237"/>
            <a:ext cx="10295431" cy="900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46"/>
              </a:lnSpc>
            </a:pPr>
            <a:r>
              <a:rPr lang="en-US" sz="5176" spc="621">
                <a:solidFill>
                  <a:srgbClr val="381F1B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DATE:________________</a:t>
            </a:r>
          </a:p>
        </p:txBody>
      </p:sp>
      <p:sp>
        <p:nvSpPr>
          <p:cNvPr id="16" name="TextBox 13"/>
          <p:cNvSpPr txBox="1"/>
          <p:nvPr/>
        </p:nvSpPr>
        <p:spPr>
          <a:xfrm>
            <a:off x="3822964" y="6371077"/>
            <a:ext cx="10333854" cy="1509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46"/>
              </a:lnSpc>
            </a:pPr>
            <a:r>
              <a:rPr lang="en-US" sz="5400" spc="501" dirty="0" smtClean="0">
                <a:solidFill>
                  <a:srgbClr val="381F1B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Indicator: </a:t>
            </a:r>
            <a:r>
              <a:rPr lang="en-US" sz="5400" spc="501" dirty="0">
                <a:solidFill>
                  <a:srgbClr val="381F1B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To classify solids or flat figures according to their properties.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1850" y="774756"/>
            <a:ext cx="16704301" cy="8813181"/>
            <a:chOff x="0" y="0"/>
            <a:chExt cx="4399487" cy="23211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9486" cy="2321167"/>
            </a:xfrm>
            <a:custGeom>
              <a:avLst/>
              <a:gdLst/>
              <a:ahLst/>
              <a:cxnLst/>
              <a:rect l="l" t="t" r="r" b="b"/>
              <a:pathLst>
                <a:path w="4399486" h="2321167">
                  <a:moveTo>
                    <a:pt x="23637" y="0"/>
                  </a:moveTo>
                  <a:lnTo>
                    <a:pt x="4375850" y="0"/>
                  </a:lnTo>
                  <a:cubicBezTo>
                    <a:pt x="4382119" y="0"/>
                    <a:pt x="4388131" y="2490"/>
                    <a:pt x="4392563" y="6923"/>
                  </a:cubicBezTo>
                  <a:cubicBezTo>
                    <a:pt x="4396996" y="11356"/>
                    <a:pt x="4399486" y="17368"/>
                    <a:pt x="4399486" y="23637"/>
                  </a:cubicBezTo>
                  <a:lnTo>
                    <a:pt x="4399486" y="2297530"/>
                  </a:lnTo>
                  <a:cubicBezTo>
                    <a:pt x="4399486" y="2303799"/>
                    <a:pt x="4396996" y="2309811"/>
                    <a:pt x="4392563" y="2314244"/>
                  </a:cubicBezTo>
                  <a:cubicBezTo>
                    <a:pt x="4388131" y="2318677"/>
                    <a:pt x="4382119" y="2321167"/>
                    <a:pt x="4375850" y="2321167"/>
                  </a:cubicBezTo>
                  <a:lnTo>
                    <a:pt x="23637" y="2321167"/>
                  </a:lnTo>
                  <a:cubicBezTo>
                    <a:pt x="10583" y="2321167"/>
                    <a:pt x="0" y="2310584"/>
                    <a:pt x="0" y="2297530"/>
                  </a:cubicBezTo>
                  <a:lnTo>
                    <a:pt x="0" y="23637"/>
                  </a:lnTo>
                  <a:cubicBezTo>
                    <a:pt x="0" y="17368"/>
                    <a:pt x="2490" y="11356"/>
                    <a:pt x="6923" y="6923"/>
                  </a:cubicBezTo>
                  <a:cubicBezTo>
                    <a:pt x="11356" y="2490"/>
                    <a:pt x="17368" y="0"/>
                    <a:pt x="23637" y="0"/>
                  </a:cubicBezTo>
                  <a:close/>
                </a:path>
              </a:pathLst>
            </a:custGeom>
            <a:solidFill>
              <a:srgbClr val="EDE8E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99487" cy="2359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427716">
            <a:off x="16810858" y="1306798"/>
            <a:ext cx="896883" cy="1601578"/>
          </a:xfrm>
          <a:custGeom>
            <a:avLst/>
            <a:gdLst/>
            <a:ahLst/>
            <a:cxnLst/>
            <a:rect l="l" t="t" r="r" b="b"/>
            <a:pathLst>
              <a:path w="896883" h="1601578">
                <a:moveTo>
                  <a:pt x="0" y="0"/>
                </a:moveTo>
                <a:lnTo>
                  <a:pt x="896884" y="0"/>
                </a:lnTo>
                <a:lnTo>
                  <a:pt x="896884" y="1601577"/>
                </a:lnTo>
                <a:lnTo>
                  <a:pt x="0" y="16015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29266" y="1668767"/>
            <a:ext cx="725168" cy="1046830"/>
          </a:xfrm>
          <a:custGeom>
            <a:avLst/>
            <a:gdLst/>
            <a:ahLst/>
            <a:cxnLst/>
            <a:rect l="l" t="t" r="r" b="b"/>
            <a:pathLst>
              <a:path w="725168" h="1046830">
                <a:moveTo>
                  <a:pt x="0" y="0"/>
                </a:moveTo>
                <a:lnTo>
                  <a:pt x="725167" y="0"/>
                </a:lnTo>
                <a:lnTo>
                  <a:pt x="725167" y="1046830"/>
                </a:lnTo>
                <a:lnTo>
                  <a:pt x="0" y="10468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364019">
            <a:off x="528273" y="7463917"/>
            <a:ext cx="1252321" cy="1117981"/>
          </a:xfrm>
          <a:custGeom>
            <a:avLst/>
            <a:gdLst/>
            <a:ahLst/>
            <a:cxnLst/>
            <a:rect l="l" t="t" r="r" b="b"/>
            <a:pathLst>
              <a:path w="1252321" h="1117981">
                <a:moveTo>
                  <a:pt x="0" y="0"/>
                </a:moveTo>
                <a:lnTo>
                  <a:pt x="1252321" y="0"/>
                </a:lnTo>
                <a:lnTo>
                  <a:pt x="1252321" y="1117982"/>
                </a:lnTo>
                <a:lnTo>
                  <a:pt x="0" y="11179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739012" y="7463917"/>
            <a:ext cx="1040577" cy="1040577"/>
          </a:xfrm>
          <a:custGeom>
            <a:avLst/>
            <a:gdLst/>
            <a:ahLst/>
            <a:cxnLst/>
            <a:rect l="l" t="t" r="r" b="b"/>
            <a:pathLst>
              <a:path w="1040577" h="1040577">
                <a:moveTo>
                  <a:pt x="0" y="0"/>
                </a:moveTo>
                <a:lnTo>
                  <a:pt x="1040576" y="0"/>
                </a:lnTo>
                <a:lnTo>
                  <a:pt x="1040576" y="1040577"/>
                </a:lnTo>
                <a:lnTo>
                  <a:pt x="0" y="10405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551821" y="3021235"/>
            <a:ext cx="7860370" cy="6365605"/>
          </a:xfrm>
          <a:custGeom>
            <a:avLst/>
            <a:gdLst/>
            <a:ahLst/>
            <a:cxnLst/>
            <a:rect l="l" t="t" r="r" b="b"/>
            <a:pathLst>
              <a:path w="7860370" h="6365605">
                <a:moveTo>
                  <a:pt x="0" y="0"/>
                </a:moveTo>
                <a:lnTo>
                  <a:pt x="7860370" y="0"/>
                </a:lnTo>
                <a:lnTo>
                  <a:pt x="7860370" y="6365605"/>
                </a:lnTo>
                <a:lnTo>
                  <a:pt x="0" y="636560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22166" b="-37902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407411" y="1190121"/>
            <a:ext cx="10891413" cy="1978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9"/>
              </a:lnSpc>
            </a:pPr>
            <a:r>
              <a:rPr lang="en-US" sz="7999">
                <a:solidFill>
                  <a:srgbClr val="195E21"/>
                </a:solidFill>
                <a:latin typeface="Le Petit Cochon"/>
                <a:ea typeface="Le Petit Cochon"/>
                <a:cs typeface="Le Petit Cochon"/>
                <a:sym typeface="Le Petit Cochon"/>
              </a:rPr>
              <a:t>WARM-UP: </a:t>
            </a:r>
          </a:p>
          <a:p>
            <a:pPr algn="ctr">
              <a:lnSpc>
                <a:spcPts val="7599"/>
              </a:lnSpc>
            </a:pPr>
            <a:r>
              <a:rPr lang="en-US" sz="7999">
                <a:solidFill>
                  <a:srgbClr val="195E21"/>
                </a:solidFill>
                <a:latin typeface="Le Petit Cochon"/>
                <a:ea typeface="Le Petit Cochon"/>
                <a:cs typeface="Le Petit Cochon"/>
                <a:sym typeface="Le Petit Cochon"/>
              </a:rPr>
              <a:t>MINI CHALLENGE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34564" y="3923851"/>
            <a:ext cx="4968004" cy="2534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5400" spc="-223" dirty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If you fold the net, which solid can be formed</a:t>
            </a:r>
            <a:r>
              <a:rPr lang="en-US" sz="54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?</a:t>
            </a:r>
            <a:endParaRPr lang="en-US" sz="54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81686" y="9098288"/>
            <a:ext cx="7654596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12"/>
              </a:rPr>
              <a:t>https://</a:t>
            </a:r>
            <a:r>
              <a:rPr lang="en-US" sz="2800" dirty="0" smtClean="0">
                <a:hlinkClick r:id="rId12"/>
              </a:rPr>
              <a:t>www.youtube.com/watch?v=s1OpVWkTotY</a:t>
            </a:r>
            <a:endParaRPr lang="en-US" sz="2800" dirty="0" smtClean="0"/>
          </a:p>
          <a:p>
            <a:r>
              <a:rPr lang="en-US" sz="2700" dirty="0"/>
              <a:t>Pyramid | Prism and </a:t>
            </a:r>
            <a:r>
              <a:rPr lang="en-US" sz="2700" dirty="0" smtClean="0"/>
              <a:t>Pyramids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5198" y="1028700"/>
            <a:ext cx="16704301" cy="8813181"/>
            <a:chOff x="0" y="0"/>
            <a:chExt cx="4399487" cy="23211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9486" cy="2321167"/>
            </a:xfrm>
            <a:custGeom>
              <a:avLst/>
              <a:gdLst/>
              <a:ahLst/>
              <a:cxnLst/>
              <a:rect l="l" t="t" r="r" b="b"/>
              <a:pathLst>
                <a:path w="4399486" h="2321167">
                  <a:moveTo>
                    <a:pt x="23637" y="0"/>
                  </a:moveTo>
                  <a:lnTo>
                    <a:pt x="4375850" y="0"/>
                  </a:lnTo>
                  <a:cubicBezTo>
                    <a:pt x="4382119" y="0"/>
                    <a:pt x="4388131" y="2490"/>
                    <a:pt x="4392563" y="6923"/>
                  </a:cubicBezTo>
                  <a:cubicBezTo>
                    <a:pt x="4396996" y="11356"/>
                    <a:pt x="4399486" y="17368"/>
                    <a:pt x="4399486" y="23637"/>
                  </a:cubicBezTo>
                  <a:lnTo>
                    <a:pt x="4399486" y="2297530"/>
                  </a:lnTo>
                  <a:cubicBezTo>
                    <a:pt x="4399486" y="2303799"/>
                    <a:pt x="4396996" y="2309811"/>
                    <a:pt x="4392563" y="2314244"/>
                  </a:cubicBezTo>
                  <a:cubicBezTo>
                    <a:pt x="4388131" y="2318677"/>
                    <a:pt x="4382119" y="2321167"/>
                    <a:pt x="4375850" y="2321167"/>
                  </a:cubicBezTo>
                  <a:lnTo>
                    <a:pt x="23637" y="2321167"/>
                  </a:lnTo>
                  <a:cubicBezTo>
                    <a:pt x="10583" y="2321167"/>
                    <a:pt x="0" y="2310584"/>
                    <a:pt x="0" y="2297530"/>
                  </a:cubicBezTo>
                  <a:lnTo>
                    <a:pt x="0" y="23637"/>
                  </a:lnTo>
                  <a:cubicBezTo>
                    <a:pt x="0" y="17368"/>
                    <a:pt x="2490" y="11356"/>
                    <a:pt x="6923" y="6923"/>
                  </a:cubicBezTo>
                  <a:cubicBezTo>
                    <a:pt x="11356" y="2490"/>
                    <a:pt x="17368" y="0"/>
                    <a:pt x="23637" y="0"/>
                  </a:cubicBezTo>
                  <a:close/>
                </a:path>
              </a:pathLst>
            </a:custGeom>
            <a:solidFill>
              <a:srgbClr val="EFAA9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99487" cy="2359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81213" y="6475754"/>
            <a:ext cx="1094974" cy="1476068"/>
          </a:xfrm>
          <a:custGeom>
            <a:avLst/>
            <a:gdLst/>
            <a:ahLst/>
            <a:cxnLst/>
            <a:rect l="l" t="t" r="r" b="b"/>
            <a:pathLst>
              <a:path w="1094974" h="1476068">
                <a:moveTo>
                  <a:pt x="0" y="0"/>
                </a:moveTo>
                <a:lnTo>
                  <a:pt x="1094974" y="0"/>
                </a:lnTo>
                <a:lnTo>
                  <a:pt x="1094974" y="1476067"/>
                </a:lnTo>
                <a:lnTo>
                  <a:pt x="0" y="14760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722981" y="1537812"/>
            <a:ext cx="1104715" cy="1594733"/>
          </a:xfrm>
          <a:custGeom>
            <a:avLst/>
            <a:gdLst/>
            <a:ahLst/>
            <a:cxnLst/>
            <a:rect l="l" t="t" r="r" b="b"/>
            <a:pathLst>
              <a:path w="1104715" h="1594733">
                <a:moveTo>
                  <a:pt x="0" y="0"/>
                </a:moveTo>
                <a:lnTo>
                  <a:pt x="1104715" y="0"/>
                </a:lnTo>
                <a:lnTo>
                  <a:pt x="1104715" y="1594733"/>
                </a:lnTo>
                <a:lnTo>
                  <a:pt x="0" y="15947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769101" y="7481230"/>
            <a:ext cx="980398" cy="941182"/>
          </a:xfrm>
          <a:custGeom>
            <a:avLst/>
            <a:gdLst/>
            <a:ahLst/>
            <a:cxnLst/>
            <a:rect l="l" t="t" r="r" b="b"/>
            <a:pathLst>
              <a:path w="980398" h="941182">
                <a:moveTo>
                  <a:pt x="0" y="0"/>
                </a:moveTo>
                <a:lnTo>
                  <a:pt x="980398" y="0"/>
                </a:lnTo>
                <a:lnTo>
                  <a:pt x="980398" y="941182"/>
                </a:lnTo>
                <a:lnTo>
                  <a:pt x="0" y="9411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08412" y="1878331"/>
            <a:ext cx="1040577" cy="1040577"/>
          </a:xfrm>
          <a:custGeom>
            <a:avLst/>
            <a:gdLst/>
            <a:ahLst/>
            <a:cxnLst/>
            <a:rect l="l" t="t" r="r" b="b"/>
            <a:pathLst>
              <a:path w="1040577" h="1040577">
                <a:moveTo>
                  <a:pt x="0" y="0"/>
                </a:moveTo>
                <a:lnTo>
                  <a:pt x="1040576" y="0"/>
                </a:lnTo>
                <a:lnTo>
                  <a:pt x="1040576" y="1040577"/>
                </a:lnTo>
                <a:lnTo>
                  <a:pt x="0" y="10405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48989" y="3741325"/>
            <a:ext cx="15977012" cy="4981483"/>
          </a:xfrm>
          <a:custGeom>
            <a:avLst/>
            <a:gdLst/>
            <a:ahLst/>
            <a:cxnLst/>
            <a:rect l="l" t="t" r="r" b="b"/>
            <a:pathLst>
              <a:path w="15726350" h="3680085">
                <a:moveTo>
                  <a:pt x="0" y="0"/>
                </a:moveTo>
                <a:lnTo>
                  <a:pt x="15726350" y="0"/>
                </a:lnTo>
                <a:lnTo>
                  <a:pt x="15726350" y="3680085"/>
                </a:lnTo>
                <a:lnTo>
                  <a:pt x="0" y="368008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b="-357132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260736" y="1228725"/>
            <a:ext cx="12228624" cy="2600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50"/>
              </a:lnSpc>
            </a:pPr>
            <a:r>
              <a:rPr lang="en-US" sz="10050">
                <a:solidFill>
                  <a:srgbClr val="503530"/>
                </a:solidFill>
                <a:latin typeface="Le Petit Cochon"/>
                <a:ea typeface="Le Petit Cochon"/>
                <a:cs typeface="Le Petit Cochon"/>
                <a:sym typeface="Le Petit Cochon"/>
              </a:rPr>
              <a:t>ACTIVITY: COMPLETE THE CHART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796728" y="4190123"/>
            <a:ext cx="2123564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Triangle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84617" y="5168688"/>
            <a:ext cx="107663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4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14320194" y="5959293"/>
            <a:ext cx="107663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4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13462269" y="6894531"/>
            <a:ext cx="107663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6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2112973" y="5645367"/>
            <a:ext cx="2895600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Triangular pyramid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AA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1850" y="736909"/>
            <a:ext cx="16704301" cy="8813181"/>
            <a:chOff x="0" y="0"/>
            <a:chExt cx="4399487" cy="23211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9486" cy="2321167"/>
            </a:xfrm>
            <a:custGeom>
              <a:avLst/>
              <a:gdLst/>
              <a:ahLst/>
              <a:cxnLst/>
              <a:rect l="l" t="t" r="r" b="b"/>
              <a:pathLst>
                <a:path w="4399486" h="2321167">
                  <a:moveTo>
                    <a:pt x="23637" y="0"/>
                  </a:moveTo>
                  <a:lnTo>
                    <a:pt x="4375850" y="0"/>
                  </a:lnTo>
                  <a:cubicBezTo>
                    <a:pt x="4382119" y="0"/>
                    <a:pt x="4388131" y="2490"/>
                    <a:pt x="4392563" y="6923"/>
                  </a:cubicBezTo>
                  <a:cubicBezTo>
                    <a:pt x="4396996" y="11356"/>
                    <a:pt x="4399486" y="17368"/>
                    <a:pt x="4399486" y="23637"/>
                  </a:cubicBezTo>
                  <a:lnTo>
                    <a:pt x="4399486" y="2297530"/>
                  </a:lnTo>
                  <a:cubicBezTo>
                    <a:pt x="4399486" y="2303799"/>
                    <a:pt x="4396996" y="2309811"/>
                    <a:pt x="4392563" y="2314244"/>
                  </a:cubicBezTo>
                  <a:cubicBezTo>
                    <a:pt x="4388131" y="2318677"/>
                    <a:pt x="4382119" y="2321167"/>
                    <a:pt x="4375850" y="2321167"/>
                  </a:cubicBezTo>
                  <a:lnTo>
                    <a:pt x="23637" y="2321167"/>
                  </a:lnTo>
                  <a:cubicBezTo>
                    <a:pt x="10583" y="2321167"/>
                    <a:pt x="0" y="2310584"/>
                    <a:pt x="0" y="2297530"/>
                  </a:cubicBezTo>
                  <a:lnTo>
                    <a:pt x="0" y="23637"/>
                  </a:lnTo>
                  <a:cubicBezTo>
                    <a:pt x="0" y="17368"/>
                    <a:pt x="2490" y="11356"/>
                    <a:pt x="6923" y="6923"/>
                  </a:cubicBezTo>
                  <a:cubicBezTo>
                    <a:pt x="11356" y="2490"/>
                    <a:pt x="17368" y="0"/>
                    <a:pt x="23637" y="0"/>
                  </a:cubicBezTo>
                  <a:close/>
                </a:path>
              </a:pathLst>
            </a:custGeom>
            <a:solidFill>
              <a:srgbClr val="EDE8E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99487" cy="2359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27554" y="1373991"/>
            <a:ext cx="2344153" cy="1299138"/>
          </a:xfrm>
          <a:custGeom>
            <a:avLst/>
            <a:gdLst/>
            <a:ahLst/>
            <a:cxnLst/>
            <a:rect l="l" t="t" r="r" b="b"/>
            <a:pathLst>
              <a:path w="2344153" h="1299138">
                <a:moveTo>
                  <a:pt x="0" y="0"/>
                </a:moveTo>
                <a:lnTo>
                  <a:pt x="2344153" y="0"/>
                </a:lnTo>
                <a:lnTo>
                  <a:pt x="2344153" y="1299137"/>
                </a:lnTo>
                <a:lnTo>
                  <a:pt x="0" y="1299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535864">
            <a:off x="6472386" y="8460074"/>
            <a:ext cx="1152348" cy="1596452"/>
          </a:xfrm>
          <a:custGeom>
            <a:avLst/>
            <a:gdLst/>
            <a:ahLst/>
            <a:cxnLst/>
            <a:rect l="l" t="t" r="r" b="b"/>
            <a:pathLst>
              <a:path w="1152348" h="1596452">
                <a:moveTo>
                  <a:pt x="0" y="0"/>
                </a:moveTo>
                <a:lnTo>
                  <a:pt x="1152348" y="0"/>
                </a:lnTo>
                <a:lnTo>
                  <a:pt x="1152348" y="1596452"/>
                </a:lnTo>
                <a:lnTo>
                  <a:pt x="0" y="15964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43000" y="2257151"/>
            <a:ext cx="16141749" cy="7001149"/>
          </a:xfrm>
          <a:custGeom>
            <a:avLst/>
            <a:gdLst/>
            <a:ahLst/>
            <a:cxnLst/>
            <a:rect l="l" t="t" r="r" b="b"/>
            <a:pathLst>
              <a:path w="14713042" h="6022915">
                <a:moveTo>
                  <a:pt x="0" y="0"/>
                </a:moveTo>
                <a:lnTo>
                  <a:pt x="14713042" y="0"/>
                </a:lnTo>
                <a:lnTo>
                  <a:pt x="14713042" y="6022916"/>
                </a:lnTo>
                <a:lnTo>
                  <a:pt x="0" y="60229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61974" b="-99342"/>
            </a:stretch>
          </a:blipFill>
        </p:spPr>
      </p:sp>
      <p:sp>
        <p:nvSpPr>
          <p:cNvPr id="8" name="TextBox 11"/>
          <p:cNvSpPr txBox="1"/>
          <p:nvPr/>
        </p:nvSpPr>
        <p:spPr>
          <a:xfrm>
            <a:off x="13741155" y="1708679"/>
            <a:ext cx="2123564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Square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13202834" y="2382163"/>
            <a:ext cx="107663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5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14068930" y="3087145"/>
            <a:ext cx="107663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5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332080" y="3750432"/>
            <a:ext cx="107663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8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3128260"/>
            <a:ext cx="2895600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Square pyramid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13716793" y="5212032"/>
            <a:ext cx="2123564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Pentagon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13178472" y="5885516"/>
            <a:ext cx="107663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6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14044568" y="6590498"/>
            <a:ext cx="107663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6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13307718" y="7253785"/>
            <a:ext cx="107663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10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1575838" y="6631613"/>
            <a:ext cx="3224762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4500" spc="-223" dirty="0" smtClean="0">
                <a:solidFill>
                  <a:srgbClr val="50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Pentagonal pyramid</a:t>
            </a:r>
            <a:endParaRPr lang="en-US" sz="4500" spc="-223" dirty="0">
              <a:solidFill>
                <a:srgbClr val="503530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254</Words>
  <Application>Microsoft Office PowerPoint</Application>
  <PresentationFormat>Personalizado</PresentationFormat>
  <Paragraphs>99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Le Petit Cochon</vt:lpstr>
      <vt:lpstr>Canva Student Font</vt:lpstr>
      <vt:lpstr>Calibri</vt:lpstr>
      <vt:lpstr>Eczar SemiBold</vt:lpstr>
      <vt:lpstr>Atkinson Hyperlegible Bold</vt:lpstr>
      <vt:lpstr>Cambria Math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B2,C2</dc:title>
  <cp:lastModifiedBy>Henry Ocampo</cp:lastModifiedBy>
  <cp:revision>65</cp:revision>
  <dcterms:created xsi:type="dcterms:W3CDTF">2006-08-16T00:00:00Z</dcterms:created>
  <dcterms:modified xsi:type="dcterms:W3CDTF">2025-05-30T13:02:01Z</dcterms:modified>
  <dc:identifier>DAGCirXEr4M</dc:identifier>
</cp:coreProperties>
</file>